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heme/themeOverride3.xml" ContentType="application/vnd.openxmlformats-officedocument.themeOverride+xml"/>
  <Override PartName="/ppt/tags/tag3.xml" ContentType="application/vnd.openxmlformats-officedocument.presentationml.tags+xml"/>
  <Override PartName="/ppt/theme/themeOverride4.xml" ContentType="application/vnd.openxmlformats-officedocument.themeOverrid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8" r:id="rId3"/>
  </p:sldMasterIdLst>
  <p:notesMasterIdLst>
    <p:notesMasterId r:id="rId11"/>
  </p:notesMasterIdLst>
  <p:sldIdLst>
    <p:sldId id="256" r:id="rId4"/>
    <p:sldId id="1692" r:id="rId5"/>
    <p:sldId id="258" r:id="rId6"/>
    <p:sldId id="1717" r:id="rId7"/>
    <p:sldId id="262" r:id="rId8"/>
    <p:sldId id="1718" r:id="rId9"/>
    <p:sldId id="2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1472" autoAdjust="0"/>
  </p:normalViewPr>
  <p:slideViewPr>
    <p:cSldViewPr snapToGrid="0">
      <p:cViewPr varScale="1">
        <p:scale>
          <a:sx n="47" d="100"/>
          <a:sy n="47" d="100"/>
        </p:scale>
        <p:origin x="187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C792B-B0E5-40A1-953E-C2D359F6B1B4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37080-2856-47C2-A213-FB7186272E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055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</a:p>
          <a:p>
            <a:r>
              <a:rPr lang="en-US" altLang="zh-CN" dirty="0"/>
              <a:t>PPT</a:t>
            </a:r>
          </a:p>
          <a:p>
            <a:r>
              <a:rPr lang="zh-CN" altLang="en-US" dirty="0"/>
              <a:t>界面 群聊功能 聊天记录保存导入</a:t>
            </a:r>
          </a:p>
          <a:p>
            <a:r>
              <a:rPr lang="en-US" altLang="zh-CN" dirty="0"/>
              <a:t>2.</a:t>
            </a:r>
          </a:p>
          <a:p>
            <a:r>
              <a:rPr lang="zh-CN" altLang="en-US" dirty="0"/>
              <a:t>演示（放视频或实际操作） </a:t>
            </a:r>
          </a:p>
          <a:p>
            <a:r>
              <a:rPr lang="en-US" altLang="zh-CN" dirty="0"/>
              <a:t>3.</a:t>
            </a:r>
          </a:p>
          <a:p>
            <a:r>
              <a:rPr lang="zh-CN" altLang="en-US" dirty="0"/>
              <a:t>代码</a:t>
            </a:r>
          </a:p>
          <a:p>
            <a:r>
              <a:rPr lang="en-US" altLang="zh-CN" dirty="0"/>
              <a:t>open</a:t>
            </a:r>
          </a:p>
          <a:p>
            <a:r>
              <a:rPr lang="zh-CN" altLang="en-US" dirty="0"/>
              <a:t>登录界面</a:t>
            </a:r>
            <a:r>
              <a:rPr lang="en-US" altLang="zh-CN" dirty="0" err="1"/>
              <a:t>wpf</a:t>
            </a:r>
            <a:endParaRPr lang="en-US" altLang="zh-CN" dirty="0"/>
          </a:p>
          <a:p>
            <a:r>
              <a:rPr lang="zh-CN" altLang="en-US" dirty="0"/>
              <a:t>创建</a:t>
            </a:r>
            <a:r>
              <a:rPr lang="en-US" altLang="zh-CN" dirty="0" err="1"/>
              <a:t>mainwindow</a:t>
            </a:r>
            <a:r>
              <a:rPr lang="zh-CN" altLang="en-US" dirty="0"/>
              <a:t>和本用户</a:t>
            </a:r>
          </a:p>
          <a:p>
            <a:r>
              <a:rPr lang="en-US" altLang="zh-CN" dirty="0" err="1"/>
              <a:t>mvvm</a:t>
            </a:r>
            <a:r>
              <a:rPr lang="zh-CN" altLang="en-US" dirty="0"/>
              <a:t>绑定</a:t>
            </a:r>
            <a:r>
              <a:rPr lang="en-US" altLang="zh-CN" dirty="0" err="1"/>
              <a:t>mainwindowviewmodel</a:t>
            </a:r>
            <a:r>
              <a:rPr lang="zh-CN" altLang="en-US" dirty="0"/>
              <a:t>数据</a:t>
            </a:r>
          </a:p>
          <a:p>
            <a:r>
              <a:rPr lang="en-US" altLang="zh-CN" dirty="0" err="1"/>
              <a:t>Udphandler</a:t>
            </a:r>
            <a:r>
              <a:rPr lang="zh-CN" altLang="en-US" dirty="0"/>
              <a:t>发送广播</a:t>
            </a:r>
          </a:p>
          <a:p>
            <a:r>
              <a:rPr lang="zh-CN" altLang="en-US" dirty="0"/>
              <a:t>开一个监听线程接收消息</a:t>
            </a:r>
          </a:p>
          <a:p>
            <a:endParaRPr lang="zh-CN" altLang="en-US" dirty="0"/>
          </a:p>
          <a:p>
            <a:r>
              <a:rPr lang="zh-CN" altLang="en-US" dirty="0"/>
              <a:t>接收用户列表 加进</a:t>
            </a:r>
            <a:r>
              <a:rPr lang="en-US" altLang="zh-CN" dirty="0"/>
              <a:t>friendliest</a:t>
            </a:r>
          </a:p>
          <a:p>
            <a:endParaRPr lang="en-US" altLang="zh-CN" dirty="0"/>
          </a:p>
          <a:p>
            <a:r>
              <a:rPr lang="zh-CN" altLang="en-US" dirty="0"/>
              <a:t>用户类有 聊天记录 </a:t>
            </a:r>
            <a:r>
              <a:rPr lang="en-US" altLang="zh-CN" dirty="0"/>
              <a:t>IP</a:t>
            </a:r>
            <a:r>
              <a:rPr lang="zh-CN" altLang="en-US" dirty="0"/>
              <a:t>地址</a:t>
            </a:r>
          </a:p>
          <a:p>
            <a:endParaRPr lang="zh-CN" altLang="en-US" dirty="0"/>
          </a:p>
          <a:p>
            <a:r>
              <a:rPr lang="zh-CN" altLang="en-US" dirty="0"/>
              <a:t>用户类和</a:t>
            </a:r>
            <a:r>
              <a:rPr lang="en-US" altLang="zh-CN" dirty="0" err="1"/>
              <a:t>ListView</a:t>
            </a:r>
            <a:r>
              <a:rPr lang="zh-CN" altLang="en-US" dirty="0"/>
              <a:t>的数据绑定（主窗口的</a:t>
            </a:r>
            <a:r>
              <a:rPr lang="en-US" altLang="zh-CN" dirty="0"/>
              <a:t>Message</a:t>
            </a:r>
            <a:r>
              <a:rPr lang="zh-CN" altLang="en-US" dirty="0"/>
              <a:t>，</a:t>
            </a:r>
            <a:r>
              <a:rPr lang="en-US" altLang="zh-CN" dirty="0" err="1"/>
              <a:t>friendlist</a:t>
            </a:r>
            <a:r>
              <a:rPr lang="zh-CN" altLang="en-US" dirty="0"/>
              <a:t>变动时刷新）</a:t>
            </a:r>
          </a:p>
          <a:p>
            <a:endParaRPr lang="zh-CN" altLang="en-US" dirty="0"/>
          </a:p>
          <a:p>
            <a:r>
              <a:rPr lang="en-US" altLang="zh-CN" dirty="0"/>
              <a:t>save </a:t>
            </a:r>
            <a:r>
              <a:rPr lang="zh-CN" altLang="en-US" dirty="0"/>
              <a:t>聊天记录</a:t>
            </a:r>
          </a:p>
          <a:p>
            <a:r>
              <a:rPr lang="en-US" altLang="zh-CN" dirty="0"/>
              <a:t>message </a:t>
            </a:r>
            <a:r>
              <a:rPr lang="zh-CN" altLang="en-US" dirty="0"/>
              <a:t>序列化并导出 关闭软件再打开后可以读取同一用户的历史聊天记录</a:t>
            </a:r>
          </a:p>
          <a:p>
            <a:endParaRPr lang="zh-CN" altLang="en-US" dirty="0"/>
          </a:p>
          <a:p>
            <a:r>
              <a:rPr lang="zh-CN" altLang="en-US" dirty="0"/>
              <a:t>关闭发送退出广播。其他用户接受后从用户列表中清除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37080-2856-47C2-A213-FB7186272E5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2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6B1F9B-C665-4F3A-B671-9593D16FE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68A2B8-EB62-43B4-9778-0978A21ED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F9F9B4-6678-4A6D-8E61-956BC43DB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2DCF7-1593-44F7-B83E-1DAD0008E7CF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992B8D-8ADF-42EE-994F-829EC3130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5667F6-1518-4281-AF92-43D204316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D2BE-A334-41E8-A41D-8376393B02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30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6B8687-D57B-48E1-8E08-19D7DD2C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4A0B12-1872-4A3D-9339-2A63A18BC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A025B1-6848-4A63-B386-EDC98B128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2DCF7-1593-44F7-B83E-1DAD0008E7CF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FF5A84-F63B-442C-A8F4-DB1018FF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EDAFEA-4CF0-45A0-9FF7-EA99CFF3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D2BE-A334-41E8-A41D-8376393B02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60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1D793F3-BEDB-4D00-9A5B-6AD2DD6B2E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E0E79D-E9ED-42AB-91CB-DA7A4A8F5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94FBD2-636C-4650-A03E-BC4D0858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2DCF7-1593-44F7-B83E-1DAD0008E7CF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ECCFE0-4DA2-4775-BC1C-0C02D7EED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F51FC2-BEEC-435F-8CD6-87EB5B7D2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D2BE-A334-41E8-A41D-8376393B02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107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13568F7F-53E8-490B-AAAD-7667224C7F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79475" y="2865755"/>
            <a:ext cx="5787426" cy="558799"/>
          </a:xfrm>
        </p:spPr>
        <p:txBody>
          <a:bodyPr anchor="ctr">
            <a:normAutofit/>
          </a:bodyPr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879475" y="1600200"/>
            <a:ext cx="5787426" cy="1265556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79475" y="3982193"/>
            <a:ext cx="5787426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79475" y="4233595"/>
            <a:ext cx="5787426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793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BC21AE42-0491-40A3-8AB9-F05C6127AC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3828472" y="2543098"/>
            <a:ext cx="4535055" cy="656792"/>
          </a:xfrm>
        </p:spPr>
        <p:txBody>
          <a:bodyPr anchor="ctr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22699" y="3337970"/>
            <a:ext cx="4546600" cy="1015623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0452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694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921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269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2551E720-39CF-4765-AA49-C289B43389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" y="0"/>
            <a:ext cx="12192000" cy="685800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3701143" y="2225345"/>
            <a:ext cx="4789714" cy="1359998"/>
          </a:xfrm>
        </p:spPr>
        <p:txBody>
          <a:bodyPr anchor="b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3701143" y="4080205"/>
            <a:ext cx="4789714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3701143" y="4395839"/>
            <a:ext cx="4789714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4343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3449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5017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FD4C1-F9F1-402E-9BA0-A6196015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32CCB0-A296-4AA4-A574-B75A6D641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CEDBF1-1558-4ECC-B91F-A2E8F2615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2DCF7-1593-44F7-B83E-1DAD0008E7CF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8FA624-4B24-4048-8E00-9F1204EA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B6B946-FB91-4975-A51D-CA243A87C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D2BE-A334-41E8-A41D-8376393B02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9317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656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4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D0BC8-5AAD-4CF8-A119-29A86EA0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721D71-1D89-489F-96B9-7D8140ADC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CEE3D2-DE01-4E4C-8B92-3786FA7B9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2DCF7-1593-44F7-B83E-1DAD0008E7CF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5B2F5A-F108-4B9D-8CD3-A204B2161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3012E4-D443-4343-B63C-B0742B447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D2BE-A334-41E8-A41D-8376393B02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354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1F8196-ED41-46F8-9B27-E2DD77CE2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AB3D09-DBFE-4194-A31B-EFE479DC5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3B0497-0BE0-4192-A8FC-5C18A0E09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52E464-712D-4415-ACF5-69BD7726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2DCF7-1593-44F7-B83E-1DAD0008E7CF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E21229-17A2-457C-AB2C-3A43E9523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E5A829-5FAF-41D0-A6DF-5343E9B4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D2BE-A334-41E8-A41D-8376393B02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02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DC0CC1-219E-4CAA-8A64-6FA2053A1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0BA076-519C-4A45-870D-CCDC07D67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D21A1-AB88-4458-B1E4-52A0F0008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46AD595-CF33-4E46-A771-5C782CAB2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CAAB6F-27E4-45DA-BC41-B2C5A6A821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FCE98C2-63B0-47BB-9B12-550DF031B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2DCF7-1593-44F7-B83E-1DAD0008E7CF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3F628-7FDC-4C54-BE8E-C6D2A96F5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69E6A85-3055-496B-884E-9751096A4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D2BE-A334-41E8-A41D-8376393B02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07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813B4-AA38-476A-AB6A-A0DE4D804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BEFDF4-1B0B-4F69-8F33-C47142793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2DCF7-1593-44F7-B83E-1DAD0008E7CF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79F4FC-6E51-44C8-984B-095119C48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5AA0BC-E552-4B1A-AFDB-71C52C00B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D2BE-A334-41E8-A41D-8376393B02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2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D92BC2C-8A55-4C1A-ABAF-E5EB8152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2DCF7-1593-44F7-B83E-1DAD0008E7CF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411C41-9B4D-4AAF-8852-FA41987CE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5DDF2D-3CF1-4134-9C7C-00F71C2D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D2BE-A334-41E8-A41D-8376393B02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9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1258F-3805-4121-BBC4-B0692AD88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8F8956-0F55-4693-8E1E-1ECBE0934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7AF385-DF17-4145-9516-93B3D7431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B7D8E0-54E7-4D5F-A95C-83589CA0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2DCF7-1593-44F7-B83E-1DAD0008E7CF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DEA702-406A-43DA-9486-9C6FF2CB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9EE12C-AB90-4059-83C3-9348B0F0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D2BE-A334-41E8-A41D-8376393B02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64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B6E74-6871-468D-9D4A-43F9DCE2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77648D6-91C1-4341-9901-B9602484A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999763-DE7C-4F85-9172-56969D8D7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FA626D-18FD-415E-9F25-6BF285C9B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2DCF7-1593-44F7-B83E-1DAD0008E7CF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B079B9-8E01-4536-BE6C-D13B2743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5B235D-4202-4C61-A6D2-BD5211BF6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D2BE-A334-41E8-A41D-8376393B02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374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57F7E7-20F7-4F7C-8700-0F629205E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BBD8AB-9F8F-4EF1-A2F1-CB52712A9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3FA228-37C9-4807-B60D-EDC16B3C3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2DCF7-1593-44F7-B83E-1DAD0008E7CF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5C95B8-DFEE-4419-8F41-F69CA559F0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E3CAAF-F32E-4DA4-AB3A-90E97DC156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6D2BE-A334-41E8-A41D-8376393B02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87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2018/12/30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72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31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4.xml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C# </a:t>
            </a:r>
            <a:r>
              <a:rPr lang="zh-CN" altLang="en-US" dirty="0"/>
              <a:t>实验课展示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LCQ ---</a:t>
            </a:r>
            <a:r>
              <a:rPr lang="zh-CN" altLang="en-US" dirty="0"/>
              <a:t>局域网即时</a:t>
            </a:r>
            <a:r>
              <a:rPr lang="en-US" altLang="zh-CN" dirty="0"/>
              <a:t>P2P</a:t>
            </a:r>
            <a:r>
              <a:rPr lang="zh-CN" altLang="en-US" dirty="0"/>
              <a:t>通讯软件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小组成员：</a:t>
            </a:r>
            <a:endParaRPr lang="en-US" altLang="zh-CN" dirty="0"/>
          </a:p>
          <a:p>
            <a:r>
              <a:rPr lang="zh-CN" altLang="en-US" dirty="0"/>
              <a:t>尹邦国，吕若凡，陈宏飞，郝翔宇，黄卜江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879475" y="4462195"/>
            <a:ext cx="5787426" cy="248371"/>
          </a:xfrm>
        </p:spPr>
        <p:txBody>
          <a:bodyPr/>
          <a:lstStyle/>
          <a:p>
            <a:r>
              <a:rPr lang="en-US" altLang="en-US" dirty="0"/>
              <a:t>2018.12.29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2FE6B3B-7026-4731-B905-9F89D91CF778}"/>
              </a:ext>
            </a:extLst>
          </p:cNvPr>
          <p:cNvGrpSpPr/>
          <p:nvPr/>
        </p:nvGrpSpPr>
        <p:grpSpPr>
          <a:xfrm>
            <a:off x="9876222" y="5160685"/>
            <a:ext cx="1644266" cy="976590"/>
            <a:chOff x="7176119" y="4410546"/>
            <a:chExt cx="2176766" cy="129286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FE92367-3A47-46B2-828E-9BD55CA06CBB}"/>
                </a:ext>
              </a:extLst>
            </p:cNvPr>
            <p:cNvGrpSpPr/>
            <p:nvPr/>
          </p:nvGrpSpPr>
          <p:grpSpPr>
            <a:xfrm>
              <a:off x="7176120" y="4410547"/>
              <a:ext cx="2176765" cy="1292861"/>
              <a:chOff x="922942" y="1294557"/>
              <a:chExt cx="2306399" cy="1369855"/>
            </a:xfrm>
          </p:grpSpPr>
          <p:sp>
            <p:nvSpPr>
              <p:cNvPr id="18" name="文本框 23">
                <a:extLst>
                  <a:ext uri="{FF2B5EF4-FFF2-40B4-BE49-F238E27FC236}">
                    <a16:creationId xmlns:a16="http://schemas.microsoft.com/office/drawing/2014/main" id="{FBAA77DE-3954-45AE-94AD-E5DD6A6C9B98}"/>
                  </a:ext>
                </a:extLst>
              </p:cNvPr>
              <p:cNvSpPr txBox="1"/>
              <p:nvPr/>
            </p:nvSpPr>
            <p:spPr>
              <a:xfrm>
                <a:off x="922942" y="2194511"/>
                <a:ext cx="2306399" cy="469901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600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LCQ</a:t>
                </a:r>
                <a:r>
                  <a:rPr lang="zh-CN" altLang="en-US" sz="16600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小组    </a:t>
                </a:r>
                <a:endParaRPr kumimoji="0" lang="zh-CN" altLang="en-US" sz="16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" name="文本框 24">
                <a:extLst>
                  <a:ext uri="{FF2B5EF4-FFF2-40B4-BE49-F238E27FC236}">
                    <a16:creationId xmlns:a16="http://schemas.microsoft.com/office/drawing/2014/main" id="{DC781997-B6C6-434D-875B-6AC39E04EF2C}"/>
                  </a:ext>
                </a:extLst>
              </p:cNvPr>
              <p:cNvSpPr txBox="1"/>
              <p:nvPr/>
            </p:nvSpPr>
            <p:spPr>
              <a:xfrm>
                <a:off x="926965" y="1817115"/>
                <a:ext cx="1645678" cy="281587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9600" b="1" dirty="0">
                    <a:solidFill>
                      <a:srgbClr val="000000"/>
                    </a:solidFill>
                    <a:latin typeface="Arial"/>
                    <a:ea typeface="微软雅黑"/>
                    <a:cs typeface="Arial" panose="020B0604020202020204" pitchFamily="34" charset="0"/>
                  </a:rPr>
                  <a:t>By              </a:t>
                </a:r>
                <a:endParaRPr kumimoji="0" lang="zh-CN" altLang="en-US" sz="9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Arial" panose="020B0604020202020204" pitchFamily="34" charset="0"/>
                </a:endParaRPr>
              </a:p>
            </p:txBody>
          </p:sp>
          <p:sp>
            <p:nvSpPr>
              <p:cNvPr id="20" name="文本框 25">
                <a:extLst>
                  <a:ext uri="{FF2B5EF4-FFF2-40B4-BE49-F238E27FC236}">
                    <a16:creationId xmlns:a16="http://schemas.microsoft.com/office/drawing/2014/main" id="{98E2E1E5-4516-4A8B-A4EA-42E9F27E9978}"/>
                  </a:ext>
                </a:extLst>
              </p:cNvPr>
              <p:cNvSpPr txBox="1"/>
              <p:nvPr/>
            </p:nvSpPr>
            <p:spPr>
              <a:xfrm>
                <a:off x="1792429" y="1294557"/>
                <a:ext cx="1027941" cy="421969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Arial" panose="020B0604020202020204" pitchFamily="34" charset="0"/>
                  </a:rPr>
                  <a:t>2018</a:t>
                </a:r>
                <a:endParaRPr kumimoji="0" lang="zh-CN" altLang="en-US" sz="9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080914A-4FCF-49E0-99CD-49982D0E6CBF}"/>
                </a:ext>
              </a:extLst>
            </p:cNvPr>
            <p:cNvSpPr/>
            <p:nvPr/>
          </p:nvSpPr>
          <p:spPr>
            <a:xfrm>
              <a:off x="7176120" y="4410546"/>
              <a:ext cx="720080" cy="371475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D950761-B5EA-460E-AA9F-409C9B03383C}"/>
                </a:ext>
              </a:extLst>
            </p:cNvPr>
            <p:cNvSpPr/>
            <p:nvPr/>
          </p:nvSpPr>
          <p:spPr>
            <a:xfrm>
              <a:off x="7176119" y="4410546"/>
              <a:ext cx="216025" cy="3714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8ADBBE9-4AFD-4B88-A88B-862DC35342E8}"/>
                </a:ext>
              </a:extLst>
            </p:cNvPr>
            <p:cNvSpPr/>
            <p:nvPr/>
          </p:nvSpPr>
          <p:spPr>
            <a:xfrm>
              <a:off x="8833635" y="4647551"/>
              <a:ext cx="519250" cy="518466"/>
            </a:xfrm>
            <a:custGeom>
              <a:avLst/>
              <a:gdLst>
                <a:gd name="connsiteX0" fmla="*/ 259984 w 607639"/>
                <a:gd name="connsiteY0" fmla="*/ 430308 h 606722"/>
                <a:gd name="connsiteX1" fmla="*/ 287837 w 607639"/>
                <a:gd name="connsiteY1" fmla="*/ 458126 h 606722"/>
                <a:gd name="connsiteX2" fmla="*/ 139047 w 607639"/>
                <a:gd name="connsiteY2" fmla="*/ 606722 h 606722"/>
                <a:gd name="connsiteX3" fmla="*/ 111282 w 607639"/>
                <a:gd name="connsiteY3" fmla="*/ 578905 h 606722"/>
                <a:gd name="connsiteX4" fmla="*/ 204460 w 607639"/>
                <a:gd name="connsiteY4" fmla="*/ 374844 h 606722"/>
                <a:gd name="connsiteX5" fmla="*/ 232231 w 607639"/>
                <a:gd name="connsiteY5" fmla="*/ 402573 h 606722"/>
                <a:gd name="connsiteX6" fmla="*/ 27771 w 607639"/>
                <a:gd name="connsiteY6" fmla="*/ 606722 h 606722"/>
                <a:gd name="connsiteX7" fmla="*/ 0 w 607639"/>
                <a:gd name="connsiteY7" fmla="*/ 578904 h 606722"/>
                <a:gd name="connsiteX8" fmla="*/ 148791 w 607639"/>
                <a:gd name="connsiteY8" fmla="*/ 319309 h 606722"/>
                <a:gd name="connsiteX9" fmla="*/ 176555 w 607639"/>
                <a:gd name="connsiteY9" fmla="*/ 347040 h 606722"/>
                <a:gd name="connsiteX10" fmla="*/ 27853 w 607639"/>
                <a:gd name="connsiteY10" fmla="*/ 495652 h 606722"/>
                <a:gd name="connsiteX11" fmla="*/ 0 w 607639"/>
                <a:gd name="connsiteY11" fmla="*/ 467921 h 606722"/>
                <a:gd name="connsiteX12" fmla="*/ 482456 w 607639"/>
                <a:gd name="connsiteY12" fmla="*/ 291506 h 606722"/>
                <a:gd name="connsiteX13" fmla="*/ 441354 w 607639"/>
                <a:gd name="connsiteY13" fmla="*/ 444829 h 606722"/>
                <a:gd name="connsiteX14" fmla="*/ 385749 w 607639"/>
                <a:gd name="connsiteY14" fmla="*/ 500380 h 606722"/>
                <a:gd name="connsiteX15" fmla="*/ 329611 w 607639"/>
                <a:gd name="connsiteY15" fmla="*/ 444295 h 606722"/>
                <a:gd name="connsiteX16" fmla="*/ 218312 w 607639"/>
                <a:gd name="connsiteY16" fmla="*/ 277605 h 606722"/>
                <a:gd name="connsiteX17" fmla="*/ 329470 w 607639"/>
                <a:gd name="connsiteY17" fmla="*/ 388739 h 606722"/>
                <a:gd name="connsiteX18" fmla="*/ 301703 w 607639"/>
                <a:gd name="connsiteY18" fmla="*/ 416478 h 606722"/>
                <a:gd name="connsiteX19" fmla="*/ 190456 w 607639"/>
                <a:gd name="connsiteY19" fmla="*/ 305433 h 606722"/>
                <a:gd name="connsiteX20" fmla="*/ 315639 w 607639"/>
                <a:gd name="connsiteY20" fmla="*/ 124971 h 606722"/>
                <a:gd name="connsiteX21" fmla="*/ 162720 w 607639"/>
                <a:gd name="connsiteY21" fmla="*/ 277604 h 606722"/>
                <a:gd name="connsiteX22" fmla="*/ 106554 w 607639"/>
                <a:gd name="connsiteY22" fmla="*/ 221544 h 606722"/>
                <a:gd name="connsiteX23" fmla="*/ 162097 w 607639"/>
                <a:gd name="connsiteY23" fmla="*/ 166016 h 606722"/>
                <a:gd name="connsiteX24" fmla="*/ 459243 w 607639"/>
                <a:gd name="connsiteY24" fmla="*/ 120359 h 606722"/>
                <a:gd name="connsiteX25" fmla="*/ 431471 w 607639"/>
                <a:gd name="connsiteY25" fmla="*/ 148088 h 606722"/>
                <a:gd name="connsiteX26" fmla="*/ 459243 w 607639"/>
                <a:gd name="connsiteY26" fmla="*/ 175905 h 606722"/>
                <a:gd name="connsiteX27" fmla="*/ 487103 w 607639"/>
                <a:gd name="connsiteY27" fmla="*/ 148088 h 606722"/>
                <a:gd name="connsiteX28" fmla="*/ 445357 w 607639"/>
                <a:gd name="connsiteY28" fmla="*/ 50948 h 606722"/>
                <a:gd name="connsiteX29" fmla="*/ 556620 w 607639"/>
                <a:gd name="connsiteY29" fmla="*/ 161952 h 606722"/>
                <a:gd name="connsiteX30" fmla="*/ 357326 w 607639"/>
                <a:gd name="connsiteY30" fmla="*/ 360942 h 606722"/>
                <a:gd name="connsiteX31" fmla="*/ 246062 w 607639"/>
                <a:gd name="connsiteY31" fmla="*/ 249938 h 606722"/>
                <a:gd name="connsiteX32" fmla="*/ 607639 w 607639"/>
                <a:gd name="connsiteY32" fmla="*/ 0 h 606722"/>
                <a:gd name="connsiteX33" fmla="*/ 576136 w 607639"/>
                <a:gd name="connsiteY33" fmla="*/ 125818 h 606722"/>
                <a:gd name="connsiteX34" fmla="*/ 481539 w 607639"/>
                <a:gd name="connsiteY34" fmla="*/ 31454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7639" h="606722">
                  <a:moveTo>
                    <a:pt x="259984" y="430308"/>
                  </a:moveTo>
                  <a:lnTo>
                    <a:pt x="287837" y="458126"/>
                  </a:lnTo>
                  <a:lnTo>
                    <a:pt x="139047" y="606722"/>
                  </a:lnTo>
                  <a:lnTo>
                    <a:pt x="111282" y="578905"/>
                  </a:lnTo>
                  <a:close/>
                  <a:moveTo>
                    <a:pt x="204460" y="374844"/>
                  </a:moveTo>
                  <a:lnTo>
                    <a:pt x="232231" y="402573"/>
                  </a:lnTo>
                  <a:lnTo>
                    <a:pt x="27771" y="606722"/>
                  </a:lnTo>
                  <a:lnTo>
                    <a:pt x="0" y="578904"/>
                  </a:lnTo>
                  <a:close/>
                  <a:moveTo>
                    <a:pt x="148791" y="319309"/>
                  </a:moveTo>
                  <a:lnTo>
                    <a:pt x="176555" y="347040"/>
                  </a:lnTo>
                  <a:lnTo>
                    <a:pt x="27853" y="495652"/>
                  </a:lnTo>
                  <a:lnTo>
                    <a:pt x="0" y="467921"/>
                  </a:lnTo>
                  <a:close/>
                  <a:moveTo>
                    <a:pt x="482456" y="291506"/>
                  </a:moveTo>
                  <a:lnTo>
                    <a:pt x="441354" y="444829"/>
                  </a:lnTo>
                  <a:lnTo>
                    <a:pt x="385749" y="500380"/>
                  </a:lnTo>
                  <a:lnTo>
                    <a:pt x="329611" y="444295"/>
                  </a:lnTo>
                  <a:close/>
                  <a:moveTo>
                    <a:pt x="218312" y="277605"/>
                  </a:moveTo>
                  <a:lnTo>
                    <a:pt x="329470" y="388739"/>
                  </a:lnTo>
                  <a:lnTo>
                    <a:pt x="301703" y="416478"/>
                  </a:lnTo>
                  <a:lnTo>
                    <a:pt x="190456" y="305433"/>
                  </a:lnTo>
                  <a:close/>
                  <a:moveTo>
                    <a:pt x="315639" y="124971"/>
                  </a:moveTo>
                  <a:lnTo>
                    <a:pt x="162720" y="277604"/>
                  </a:lnTo>
                  <a:lnTo>
                    <a:pt x="106554" y="221544"/>
                  </a:lnTo>
                  <a:lnTo>
                    <a:pt x="162097" y="166016"/>
                  </a:lnTo>
                  <a:close/>
                  <a:moveTo>
                    <a:pt x="459243" y="120359"/>
                  </a:moveTo>
                  <a:lnTo>
                    <a:pt x="431471" y="148088"/>
                  </a:lnTo>
                  <a:lnTo>
                    <a:pt x="459243" y="175905"/>
                  </a:lnTo>
                  <a:lnTo>
                    <a:pt x="487103" y="148088"/>
                  </a:lnTo>
                  <a:close/>
                  <a:moveTo>
                    <a:pt x="445357" y="50948"/>
                  </a:moveTo>
                  <a:lnTo>
                    <a:pt x="556620" y="161952"/>
                  </a:lnTo>
                  <a:lnTo>
                    <a:pt x="357326" y="360942"/>
                  </a:lnTo>
                  <a:lnTo>
                    <a:pt x="246062" y="249938"/>
                  </a:lnTo>
                  <a:close/>
                  <a:moveTo>
                    <a:pt x="607639" y="0"/>
                  </a:moveTo>
                  <a:lnTo>
                    <a:pt x="576136" y="125818"/>
                  </a:lnTo>
                  <a:lnTo>
                    <a:pt x="481539" y="31454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b34b4f6-02df-449c-a65a-c0072e1080f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2607601-2392-496C-9B08-BA38199D696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92839" y="2644951"/>
            <a:ext cx="10698861" cy="1716034"/>
            <a:chOff x="866541" y="1880020"/>
            <a:chExt cx="10698861" cy="1716034"/>
          </a:xfrm>
        </p:grpSpPr>
        <p:sp>
          <p:nvSpPr>
            <p:cNvPr id="3" name="íṣľíḑê">
              <a:extLst>
                <a:ext uri="{FF2B5EF4-FFF2-40B4-BE49-F238E27FC236}">
                  <a16:creationId xmlns:a16="http://schemas.microsoft.com/office/drawing/2014/main" id="{421B6A50-847F-418F-9365-DE8E8EDDE182}"/>
                </a:ext>
              </a:extLst>
            </p:cNvPr>
            <p:cNvSpPr txBox="1"/>
            <p:nvPr/>
          </p:nvSpPr>
          <p:spPr>
            <a:xfrm>
              <a:off x="1927888" y="2270387"/>
              <a:ext cx="1526818" cy="787363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WPF, </a:t>
              </a:r>
              <a:r>
                <a:rPr kumimoji="0" lang="en-US" altLang="zh-CN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mvvm</a:t>
              </a: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" name="î$lîḋé">
              <a:extLst>
                <a:ext uri="{FF2B5EF4-FFF2-40B4-BE49-F238E27FC236}">
                  <a16:creationId xmlns:a16="http://schemas.microsoft.com/office/drawing/2014/main" id="{6B21B98D-E3A0-4E9B-A90C-276D1B570ED1}"/>
                </a:ext>
              </a:extLst>
            </p:cNvPr>
            <p:cNvSpPr/>
            <p:nvPr/>
          </p:nvSpPr>
          <p:spPr>
            <a:xfrm>
              <a:off x="1916067" y="1880020"/>
              <a:ext cx="2157522" cy="360029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产品外观</a:t>
              </a:r>
            </a:p>
          </p:txBody>
        </p:sp>
        <p:sp>
          <p:nvSpPr>
            <p:cNvPr id="5" name="iṩļîḓé">
              <a:extLst>
                <a:ext uri="{FF2B5EF4-FFF2-40B4-BE49-F238E27FC236}">
                  <a16:creationId xmlns:a16="http://schemas.microsoft.com/office/drawing/2014/main" id="{689FD0D6-CF2E-4F64-9979-547A3639765B}"/>
                </a:ext>
              </a:extLst>
            </p:cNvPr>
            <p:cNvSpPr/>
            <p:nvPr/>
          </p:nvSpPr>
          <p:spPr bwMode="auto">
            <a:xfrm>
              <a:off x="866541" y="1880020"/>
              <a:ext cx="995240" cy="99524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268BC5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01</a:t>
              </a:r>
            </a:p>
          </p:txBody>
        </p:sp>
        <p:sp>
          <p:nvSpPr>
            <p:cNvPr id="9" name="íṩḻíḓê">
              <a:extLst>
                <a:ext uri="{FF2B5EF4-FFF2-40B4-BE49-F238E27FC236}">
                  <a16:creationId xmlns:a16="http://schemas.microsoft.com/office/drawing/2014/main" id="{ED8C1B8C-84E2-4CCC-BF90-6BC096F92C9F}"/>
                </a:ext>
              </a:extLst>
            </p:cNvPr>
            <p:cNvSpPr txBox="1"/>
            <p:nvPr/>
          </p:nvSpPr>
          <p:spPr>
            <a:xfrm>
              <a:off x="5615703" y="2260429"/>
              <a:ext cx="2335907" cy="1335625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zh-CN" dirty="0"/>
                <a:t>局域网用户可自动搜索模式（</a:t>
              </a:r>
              <a:r>
                <a:rPr lang="en-US" altLang="zh-CN" dirty="0"/>
                <a:t>P2P</a:t>
              </a:r>
              <a:r>
                <a:rPr lang="zh-CN" altLang="zh-CN" dirty="0"/>
                <a:t>），无需服务器即可搭建即时通讯系统；采用广播机制实时通知用户状态。</a:t>
              </a:r>
            </a:p>
            <a:p>
              <a:pPr>
                <a:lnSpc>
                  <a:spcPct val="120000"/>
                </a:lnSpc>
                <a:defRPr/>
              </a:pPr>
              <a:endParaRPr lang="zh-CN" altLang="zh-CN" dirty="0"/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íşḻiḍe">
              <a:extLst>
                <a:ext uri="{FF2B5EF4-FFF2-40B4-BE49-F238E27FC236}">
                  <a16:creationId xmlns:a16="http://schemas.microsoft.com/office/drawing/2014/main" id="{A936A3D5-7CB2-41F6-BB9A-E4F5F5A437B7}"/>
                </a:ext>
              </a:extLst>
            </p:cNvPr>
            <p:cNvSpPr/>
            <p:nvPr/>
          </p:nvSpPr>
          <p:spPr>
            <a:xfrm>
              <a:off x="5615704" y="1880020"/>
              <a:ext cx="2157522" cy="360029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/>
                  <a:ea typeface="微软雅黑"/>
                </a:rPr>
                <a:t>产品功能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i$ḷíḋê">
              <a:extLst>
                <a:ext uri="{FF2B5EF4-FFF2-40B4-BE49-F238E27FC236}">
                  <a16:creationId xmlns:a16="http://schemas.microsoft.com/office/drawing/2014/main" id="{AEF5794B-B89D-4673-AC0B-74FD4B2E29F3}"/>
                </a:ext>
              </a:extLst>
            </p:cNvPr>
            <p:cNvSpPr/>
            <p:nvPr/>
          </p:nvSpPr>
          <p:spPr bwMode="auto">
            <a:xfrm>
              <a:off x="4566178" y="1880020"/>
              <a:ext cx="995240" cy="995240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209791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02</a:t>
              </a:r>
            </a:p>
          </p:txBody>
        </p:sp>
        <p:sp>
          <p:nvSpPr>
            <p:cNvPr id="15" name="îs1îḋe">
              <a:extLst>
                <a:ext uri="{FF2B5EF4-FFF2-40B4-BE49-F238E27FC236}">
                  <a16:creationId xmlns:a16="http://schemas.microsoft.com/office/drawing/2014/main" id="{AAC07D7A-787F-4EC4-9BF2-62ED658E5FC9}"/>
                </a:ext>
              </a:extLst>
            </p:cNvPr>
            <p:cNvSpPr txBox="1"/>
            <p:nvPr/>
          </p:nvSpPr>
          <p:spPr>
            <a:xfrm>
              <a:off x="9407880" y="2264373"/>
              <a:ext cx="2157522" cy="614831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dirty="0">
                  <a:solidFill>
                    <a:srgbClr val="000000"/>
                  </a:solidFill>
                  <a:latin typeface="Arial"/>
                  <a:ea typeface="微软雅黑"/>
                </a:rPr>
                <a:t>项目结果 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îslíḓè">
              <a:extLst>
                <a:ext uri="{FF2B5EF4-FFF2-40B4-BE49-F238E27FC236}">
                  <a16:creationId xmlns:a16="http://schemas.microsoft.com/office/drawing/2014/main" id="{058E5B6F-BC54-4EC1-BECE-5FED1C387A46}"/>
                </a:ext>
              </a:extLst>
            </p:cNvPr>
            <p:cNvSpPr/>
            <p:nvPr/>
          </p:nvSpPr>
          <p:spPr>
            <a:xfrm>
              <a:off x="9315341" y="1880020"/>
              <a:ext cx="2157522" cy="360029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/>
                  <a:ea typeface="微软雅黑"/>
                </a:rPr>
                <a:t>代码展示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í$ľíḍe">
              <a:extLst>
                <a:ext uri="{FF2B5EF4-FFF2-40B4-BE49-F238E27FC236}">
                  <a16:creationId xmlns:a16="http://schemas.microsoft.com/office/drawing/2014/main" id="{50B14831-525C-4BDF-9D26-F72FD7515EF3}"/>
                </a:ext>
              </a:extLst>
            </p:cNvPr>
            <p:cNvSpPr/>
            <p:nvPr/>
          </p:nvSpPr>
          <p:spPr bwMode="auto">
            <a:xfrm>
              <a:off x="8265815" y="1880020"/>
              <a:ext cx="995240" cy="99524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4A7DBC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433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产品外观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dirty="0"/>
              <a:t>（一点都不像</a:t>
            </a:r>
            <a:r>
              <a:rPr lang="en-US" altLang="zh-CN" dirty="0"/>
              <a:t>TIM</a:t>
            </a:r>
            <a:r>
              <a:rPr lang="zh-CN" altLang="en-US" dirty="0"/>
              <a:t>）</a:t>
            </a:r>
            <a:endParaRPr lang="en-US" altLang="zh-CN" dirty="0"/>
          </a:p>
          <a:p>
            <a:pPr lvl="0">
              <a:lnSpc>
                <a:spcPct val="100000"/>
              </a:lnSpc>
            </a:pPr>
            <a:r>
              <a:rPr lang="zh-CN" altLang="en-US" sz="1600" dirty="0"/>
              <a:t>因为是局域网内通讯软件，故将</a:t>
            </a:r>
            <a:r>
              <a:rPr lang="en-US" altLang="zh-CN" sz="1600" dirty="0"/>
              <a:t>ICQ</a:t>
            </a:r>
            <a:r>
              <a:rPr lang="zh-CN" altLang="en-US" sz="1600" dirty="0"/>
              <a:t>的第一个字母改为</a:t>
            </a:r>
            <a:r>
              <a:rPr lang="en-US" altLang="zh-CN" sz="1600" dirty="0"/>
              <a:t>L</a:t>
            </a:r>
            <a:r>
              <a:rPr lang="zh-CN" altLang="en-US" sz="1600" dirty="0"/>
              <a:t>，叫做</a:t>
            </a:r>
            <a:r>
              <a:rPr lang="en-US" altLang="zh-CN" sz="1600" dirty="0"/>
              <a:t>LCQ</a:t>
            </a:r>
            <a:endParaRPr lang="zh-CN" altLang="en-US" sz="1600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54A700F-0191-47AF-9BCD-27CF04D4701F}"/>
              </a:ext>
            </a:extLst>
          </p:cNvPr>
          <p:cNvCxnSpPr>
            <a:cxnSpLocks/>
          </p:cNvCxnSpPr>
          <p:nvPr/>
        </p:nvCxnSpPr>
        <p:spPr>
          <a:xfrm>
            <a:off x="4919663" y="3219450"/>
            <a:ext cx="2352675" cy="0"/>
          </a:xfrm>
          <a:prstGeom prst="line">
            <a:avLst/>
          </a:prstGeom>
          <a:ln w="12700">
            <a:solidFill>
              <a:srgbClr val="599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C7E8FBFD-A60D-4636-AEC5-CCAA42DB70E3}"/>
              </a:ext>
            </a:extLst>
          </p:cNvPr>
          <p:cNvSpPr txBox="1"/>
          <p:nvPr/>
        </p:nvSpPr>
        <p:spPr>
          <a:xfrm>
            <a:off x="5584351" y="1653379"/>
            <a:ext cx="1023297" cy="88971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4A7DBC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Arial" panose="020B0604020202020204" pitchFamily="34" charset="0"/>
              </a:rPr>
              <a:t>/01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4A7DBC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938A14-0430-4CC0-9CF8-31BA24586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软件外观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3368361-930F-43D1-8294-31D5A3C65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D4BA47-2498-44BC-9AEF-7A8C8BAE6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2bf0682b-8cf7-486b-94e3-0897c0c683d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D39996F-CEE4-4767-B19D-9D901AD0B40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-106544"/>
            <a:ext cx="11518900" cy="6964544"/>
            <a:chOff x="673100" y="-106544"/>
            <a:chExt cx="11518900" cy="6964544"/>
          </a:xfrm>
        </p:grpSpPr>
        <p:sp>
          <p:nvSpPr>
            <p:cNvPr id="6" name="íŝḻïdè">
              <a:extLst>
                <a:ext uri="{FF2B5EF4-FFF2-40B4-BE49-F238E27FC236}">
                  <a16:creationId xmlns:a16="http://schemas.microsoft.com/office/drawing/2014/main" id="{B94158D1-11A5-447B-935B-B33ACC71CF8D}"/>
                </a:ext>
              </a:extLst>
            </p:cNvPr>
            <p:cNvSpPr/>
            <p:nvPr/>
          </p:nvSpPr>
          <p:spPr bwMode="auto">
            <a:xfrm flipH="1">
              <a:off x="9120336" y="-106544"/>
              <a:ext cx="1267851" cy="6962160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išľîḓé">
              <a:extLst>
                <a:ext uri="{FF2B5EF4-FFF2-40B4-BE49-F238E27FC236}">
                  <a16:creationId xmlns:a16="http://schemas.microsoft.com/office/drawing/2014/main" id="{9D3F0C70-9B34-4819-ABDC-2FC78CE0A7E4}"/>
                </a:ext>
              </a:extLst>
            </p:cNvPr>
            <p:cNvSpPr/>
            <p:nvPr/>
          </p:nvSpPr>
          <p:spPr bwMode="auto">
            <a:xfrm flipH="1">
              <a:off x="9280181" y="-104160"/>
              <a:ext cx="1108007" cy="6962160"/>
            </a:xfrm>
            <a:prstGeom prst="rtTriangl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işļîdé">
              <a:extLst>
                <a:ext uri="{FF2B5EF4-FFF2-40B4-BE49-F238E27FC236}">
                  <a16:creationId xmlns:a16="http://schemas.microsoft.com/office/drawing/2014/main" id="{EB342252-BC50-4A8A-AD63-E22042844408}"/>
                </a:ext>
              </a:extLst>
            </p:cNvPr>
            <p:cNvSpPr/>
            <p:nvPr/>
          </p:nvSpPr>
          <p:spPr bwMode="auto">
            <a:xfrm>
              <a:off x="9465678" y="0"/>
              <a:ext cx="2726322" cy="6858000"/>
            </a:xfrm>
            <a:custGeom>
              <a:avLst/>
              <a:gdLst>
                <a:gd name="connsiteX0" fmla="*/ 1038007 w 3119234"/>
                <a:gd name="connsiteY0" fmla="*/ 0 h 6858000"/>
                <a:gd name="connsiteX1" fmla="*/ 3119234 w 3119234"/>
                <a:gd name="connsiteY1" fmla="*/ 0 h 6858000"/>
                <a:gd name="connsiteX2" fmla="*/ 3119234 w 3119234"/>
                <a:gd name="connsiteY2" fmla="*/ 6823552 h 6858000"/>
                <a:gd name="connsiteX3" fmla="*/ 3114020 w 3119234"/>
                <a:gd name="connsiteY3" fmla="*/ 6858000 h 6858000"/>
                <a:gd name="connsiteX4" fmla="*/ 0 w 3119234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9234" h="6858000">
                  <a:moveTo>
                    <a:pt x="1038007" y="0"/>
                  </a:moveTo>
                  <a:lnTo>
                    <a:pt x="3119234" y="0"/>
                  </a:lnTo>
                  <a:lnTo>
                    <a:pt x="3119234" y="6823552"/>
                  </a:lnTo>
                  <a:lnTo>
                    <a:pt x="311402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/>
              <a:stretch>
                <a:fillRect l="-139380" r="-138088"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EC292EC-C07B-4BE8-8ADD-3D7E5F2583BB}"/>
                </a:ext>
              </a:extLst>
            </p:cNvPr>
            <p:cNvCxnSpPr>
              <a:cxnSpLocks/>
            </p:cNvCxnSpPr>
            <p:nvPr/>
          </p:nvCxnSpPr>
          <p:spPr>
            <a:xfrm>
              <a:off x="2717129" y="4477402"/>
              <a:ext cx="0" cy="1038140"/>
            </a:xfrm>
            <a:prstGeom prst="line">
              <a:avLst/>
            </a:prstGeom>
            <a:ln w="3175" cap="rnd">
              <a:solidFill>
                <a:schemeClr val="bg1">
                  <a:lumMod val="6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D71B040-F2A2-477A-87CF-42B8A67EFEE9}"/>
                </a:ext>
              </a:extLst>
            </p:cNvPr>
            <p:cNvCxnSpPr>
              <a:cxnSpLocks/>
            </p:cNvCxnSpPr>
            <p:nvPr/>
          </p:nvCxnSpPr>
          <p:spPr>
            <a:xfrm>
              <a:off x="4922062" y="4477402"/>
              <a:ext cx="0" cy="1038140"/>
            </a:xfrm>
            <a:prstGeom prst="line">
              <a:avLst/>
            </a:prstGeom>
            <a:ln w="3175" cap="rnd">
              <a:solidFill>
                <a:schemeClr val="bg1">
                  <a:lumMod val="6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0310A96-128A-48F5-8B14-17D75DBC8CD5}"/>
                </a:ext>
              </a:extLst>
            </p:cNvPr>
            <p:cNvCxnSpPr>
              <a:cxnSpLocks/>
            </p:cNvCxnSpPr>
            <p:nvPr/>
          </p:nvCxnSpPr>
          <p:spPr>
            <a:xfrm>
              <a:off x="7126995" y="4477402"/>
              <a:ext cx="0" cy="1038140"/>
            </a:xfrm>
            <a:prstGeom prst="line">
              <a:avLst/>
            </a:prstGeom>
            <a:ln w="3175" cap="rnd">
              <a:solidFill>
                <a:schemeClr val="bg1">
                  <a:lumMod val="6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îṧ1ïḓê">
              <a:extLst>
                <a:ext uri="{FF2B5EF4-FFF2-40B4-BE49-F238E27FC236}">
                  <a16:creationId xmlns:a16="http://schemas.microsoft.com/office/drawing/2014/main" id="{4A13CE9E-E43E-41D0-90B7-1B98072F66F3}"/>
                </a:ext>
              </a:extLst>
            </p:cNvPr>
            <p:cNvGrpSpPr/>
            <p:nvPr/>
          </p:nvGrpSpPr>
          <p:grpSpPr>
            <a:xfrm>
              <a:off x="2878033" y="3699000"/>
              <a:ext cx="4070098" cy="1893170"/>
              <a:chOff x="2958050" y="3817458"/>
              <a:chExt cx="4070098" cy="1893170"/>
            </a:xfrm>
          </p:grpSpPr>
          <p:grpSp>
            <p:nvGrpSpPr>
              <p:cNvPr id="36" name="ïṡļiďé">
                <a:extLst>
                  <a:ext uri="{FF2B5EF4-FFF2-40B4-BE49-F238E27FC236}">
                    <a16:creationId xmlns:a16="http://schemas.microsoft.com/office/drawing/2014/main" id="{5C22C3DF-F3EF-4A7C-A9C7-968E303DCAB2}"/>
                  </a:ext>
                </a:extLst>
              </p:cNvPr>
              <p:cNvGrpSpPr/>
              <p:nvPr/>
            </p:nvGrpSpPr>
            <p:grpSpPr>
              <a:xfrm>
                <a:off x="3637919" y="3817458"/>
                <a:ext cx="511235" cy="511235"/>
                <a:chOff x="3637919" y="3817458"/>
                <a:chExt cx="511235" cy="511235"/>
              </a:xfrm>
            </p:grpSpPr>
            <p:sp>
              <p:nvSpPr>
                <p:cNvPr id="40" name="ïṧlïde">
                  <a:extLst>
                    <a:ext uri="{FF2B5EF4-FFF2-40B4-BE49-F238E27FC236}">
                      <a16:creationId xmlns:a16="http://schemas.microsoft.com/office/drawing/2014/main" id="{BAB8ED93-9609-4416-A86B-2801BDB22498}"/>
                    </a:ext>
                  </a:extLst>
                </p:cNvPr>
                <p:cNvSpPr/>
                <p:nvPr/>
              </p:nvSpPr>
              <p:spPr>
                <a:xfrm>
                  <a:off x="3637919" y="3817458"/>
                  <a:ext cx="511235" cy="511235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1" name="íş1ïďe">
                  <a:extLst>
                    <a:ext uri="{FF2B5EF4-FFF2-40B4-BE49-F238E27FC236}">
                      <a16:creationId xmlns:a16="http://schemas.microsoft.com/office/drawing/2014/main" id="{78C2FA1F-4C3B-4342-AEC4-83AF146610B1}"/>
                    </a:ext>
                  </a:extLst>
                </p:cNvPr>
                <p:cNvSpPr/>
                <p:nvPr/>
              </p:nvSpPr>
              <p:spPr>
                <a:xfrm>
                  <a:off x="3787220" y="3972164"/>
                  <a:ext cx="212636" cy="201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9800" y="63664"/>
                      </a:moveTo>
                      <a:lnTo>
                        <a:pt x="119800" y="63664"/>
                      </a:lnTo>
                      <a:cubicBezTo>
                        <a:pt x="119800" y="66596"/>
                        <a:pt x="118405" y="69528"/>
                        <a:pt x="114219" y="69528"/>
                      </a:cubicBezTo>
                      <a:cubicBezTo>
                        <a:pt x="112823" y="69528"/>
                        <a:pt x="111428" y="68062"/>
                        <a:pt x="111428" y="68062"/>
                      </a:cubicBezTo>
                      <a:lnTo>
                        <a:pt x="111428" y="68062"/>
                      </a:lnTo>
                      <a:cubicBezTo>
                        <a:pt x="60598" y="14869"/>
                        <a:pt x="60598" y="14869"/>
                        <a:pt x="60598" y="14869"/>
                      </a:cubicBezTo>
                      <a:lnTo>
                        <a:pt x="60598" y="14869"/>
                      </a:lnTo>
                      <a:lnTo>
                        <a:pt x="60598" y="14869"/>
                      </a:lnTo>
                      <a:lnTo>
                        <a:pt x="60598" y="14869"/>
                      </a:lnTo>
                      <a:cubicBezTo>
                        <a:pt x="9966" y="68062"/>
                        <a:pt x="9966" y="68062"/>
                        <a:pt x="9966" y="68062"/>
                      </a:cubicBezTo>
                      <a:lnTo>
                        <a:pt x="9966" y="68062"/>
                      </a:lnTo>
                      <a:cubicBezTo>
                        <a:pt x="8571" y="68062"/>
                        <a:pt x="7176" y="69528"/>
                        <a:pt x="5780" y="69528"/>
                      </a:cubicBezTo>
                      <a:cubicBezTo>
                        <a:pt x="2990" y="69528"/>
                        <a:pt x="0" y="66596"/>
                        <a:pt x="0" y="63664"/>
                      </a:cubicBezTo>
                      <a:cubicBezTo>
                        <a:pt x="0" y="62198"/>
                        <a:pt x="0" y="60523"/>
                        <a:pt x="1395" y="59057"/>
                      </a:cubicBezTo>
                      <a:cubicBezTo>
                        <a:pt x="56411" y="1465"/>
                        <a:pt x="56411" y="1465"/>
                        <a:pt x="56411" y="1465"/>
                      </a:cubicBezTo>
                      <a:cubicBezTo>
                        <a:pt x="57807" y="0"/>
                        <a:pt x="59202" y="0"/>
                        <a:pt x="60598" y="0"/>
                      </a:cubicBezTo>
                      <a:lnTo>
                        <a:pt x="60598" y="0"/>
                      </a:lnTo>
                      <a:lnTo>
                        <a:pt x="60598" y="0"/>
                      </a:lnTo>
                      <a:lnTo>
                        <a:pt x="60598" y="0"/>
                      </a:lnTo>
                      <a:lnTo>
                        <a:pt x="60598" y="0"/>
                      </a:lnTo>
                      <a:lnTo>
                        <a:pt x="60598" y="0"/>
                      </a:lnTo>
                      <a:lnTo>
                        <a:pt x="60598" y="0"/>
                      </a:lnTo>
                      <a:lnTo>
                        <a:pt x="60598" y="0"/>
                      </a:lnTo>
                      <a:cubicBezTo>
                        <a:pt x="61993" y="0"/>
                        <a:pt x="63388" y="1465"/>
                        <a:pt x="64784" y="1465"/>
                      </a:cubicBezTo>
                      <a:lnTo>
                        <a:pt x="64784" y="1465"/>
                      </a:lnTo>
                      <a:cubicBezTo>
                        <a:pt x="85913" y="25130"/>
                        <a:pt x="85913" y="25130"/>
                        <a:pt x="85913" y="25130"/>
                      </a:cubicBezTo>
                      <a:cubicBezTo>
                        <a:pt x="85913" y="19267"/>
                        <a:pt x="85913" y="19267"/>
                        <a:pt x="85913" y="19267"/>
                      </a:cubicBezTo>
                      <a:cubicBezTo>
                        <a:pt x="85913" y="16335"/>
                        <a:pt x="88903" y="13193"/>
                        <a:pt x="91694" y="13193"/>
                      </a:cubicBezTo>
                      <a:cubicBezTo>
                        <a:pt x="95880" y="13193"/>
                        <a:pt x="97275" y="16335"/>
                        <a:pt x="97275" y="19267"/>
                      </a:cubicBezTo>
                      <a:cubicBezTo>
                        <a:pt x="97275" y="36858"/>
                        <a:pt x="97275" y="36858"/>
                        <a:pt x="97275" y="36858"/>
                      </a:cubicBezTo>
                      <a:cubicBezTo>
                        <a:pt x="118405" y="59057"/>
                        <a:pt x="118405" y="59057"/>
                        <a:pt x="118405" y="59057"/>
                      </a:cubicBezTo>
                      <a:lnTo>
                        <a:pt x="118405" y="59057"/>
                      </a:lnTo>
                      <a:cubicBezTo>
                        <a:pt x="119800" y="60523"/>
                        <a:pt x="119800" y="62198"/>
                        <a:pt x="119800" y="63664"/>
                      </a:cubicBezTo>
                      <a:close/>
                      <a:moveTo>
                        <a:pt x="108438" y="72460"/>
                      </a:moveTo>
                      <a:lnTo>
                        <a:pt x="108438" y="72460"/>
                      </a:lnTo>
                      <a:cubicBezTo>
                        <a:pt x="108438" y="90261"/>
                        <a:pt x="108438" y="90261"/>
                        <a:pt x="108438" y="90261"/>
                      </a:cubicBezTo>
                      <a:cubicBezTo>
                        <a:pt x="108438" y="99057"/>
                        <a:pt x="108438" y="99057"/>
                        <a:pt x="108438" y="99057"/>
                      </a:cubicBezTo>
                      <a:cubicBezTo>
                        <a:pt x="108438" y="113926"/>
                        <a:pt x="108438" y="113926"/>
                        <a:pt x="108438" y="113926"/>
                      </a:cubicBezTo>
                      <a:cubicBezTo>
                        <a:pt x="108438" y="118324"/>
                        <a:pt x="107043" y="119790"/>
                        <a:pt x="102857" y="119790"/>
                      </a:cubicBezTo>
                      <a:cubicBezTo>
                        <a:pt x="91694" y="119790"/>
                        <a:pt x="91694" y="119790"/>
                        <a:pt x="91694" y="119790"/>
                      </a:cubicBezTo>
                      <a:cubicBezTo>
                        <a:pt x="91694" y="72460"/>
                        <a:pt x="91694" y="72460"/>
                        <a:pt x="91694" y="72460"/>
                      </a:cubicBezTo>
                      <a:cubicBezTo>
                        <a:pt x="69169" y="72460"/>
                        <a:pt x="69169" y="72460"/>
                        <a:pt x="69169" y="72460"/>
                      </a:cubicBezTo>
                      <a:cubicBezTo>
                        <a:pt x="69169" y="119790"/>
                        <a:pt x="69169" y="119790"/>
                        <a:pt x="69169" y="119790"/>
                      </a:cubicBezTo>
                      <a:cubicBezTo>
                        <a:pt x="16943" y="119790"/>
                        <a:pt x="16943" y="119790"/>
                        <a:pt x="16943" y="119790"/>
                      </a:cubicBezTo>
                      <a:cubicBezTo>
                        <a:pt x="14152" y="119790"/>
                        <a:pt x="11362" y="118324"/>
                        <a:pt x="11362" y="113926"/>
                      </a:cubicBezTo>
                      <a:cubicBezTo>
                        <a:pt x="11362" y="99057"/>
                        <a:pt x="11362" y="99057"/>
                        <a:pt x="11362" y="99057"/>
                      </a:cubicBezTo>
                      <a:cubicBezTo>
                        <a:pt x="11362" y="90261"/>
                        <a:pt x="11362" y="90261"/>
                        <a:pt x="11362" y="90261"/>
                      </a:cubicBezTo>
                      <a:cubicBezTo>
                        <a:pt x="11362" y="72460"/>
                        <a:pt x="11362" y="72460"/>
                        <a:pt x="11362" y="72460"/>
                      </a:cubicBezTo>
                      <a:cubicBezTo>
                        <a:pt x="60598" y="22198"/>
                        <a:pt x="60598" y="22198"/>
                        <a:pt x="60598" y="22198"/>
                      </a:cubicBezTo>
                      <a:lnTo>
                        <a:pt x="108438" y="72460"/>
                      </a:lnTo>
                      <a:close/>
                      <a:moveTo>
                        <a:pt x="50830" y="72460"/>
                      </a:moveTo>
                      <a:lnTo>
                        <a:pt x="50830" y="72460"/>
                      </a:lnTo>
                      <a:cubicBezTo>
                        <a:pt x="28305" y="72460"/>
                        <a:pt x="28305" y="72460"/>
                        <a:pt x="28305" y="72460"/>
                      </a:cubicBezTo>
                      <a:cubicBezTo>
                        <a:pt x="28305" y="96125"/>
                        <a:pt x="28305" y="96125"/>
                        <a:pt x="28305" y="96125"/>
                      </a:cubicBezTo>
                      <a:cubicBezTo>
                        <a:pt x="50830" y="96125"/>
                        <a:pt x="50830" y="96125"/>
                        <a:pt x="50830" y="96125"/>
                      </a:cubicBezTo>
                      <a:lnTo>
                        <a:pt x="50830" y="7246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37" name="ïśļïḋê">
                <a:extLst>
                  <a:ext uri="{FF2B5EF4-FFF2-40B4-BE49-F238E27FC236}">
                    <a16:creationId xmlns:a16="http://schemas.microsoft.com/office/drawing/2014/main" id="{79C52D07-8F11-480D-B03F-45E737BDD273}"/>
                  </a:ext>
                </a:extLst>
              </p:cNvPr>
              <p:cNvGrpSpPr/>
              <p:nvPr/>
            </p:nvGrpSpPr>
            <p:grpSpPr>
              <a:xfrm>
                <a:off x="2958050" y="4475168"/>
                <a:ext cx="4070098" cy="1235460"/>
                <a:chOff x="2958050" y="4475168"/>
                <a:chExt cx="4070098" cy="1235460"/>
              </a:xfrm>
            </p:grpSpPr>
            <p:sp>
              <p:nvSpPr>
                <p:cNvPr id="38" name="íṡ1ïḋé">
                  <a:extLst>
                    <a:ext uri="{FF2B5EF4-FFF2-40B4-BE49-F238E27FC236}">
                      <a16:creationId xmlns:a16="http://schemas.microsoft.com/office/drawing/2014/main" id="{39340196-E1AA-4B49-976A-BF366BB2B662}"/>
                    </a:ext>
                  </a:extLst>
                </p:cNvPr>
                <p:cNvSpPr/>
                <p:nvPr/>
              </p:nvSpPr>
              <p:spPr bwMode="auto">
                <a:xfrm>
                  <a:off x="5145023" y="4958920"/>
                  <a:ext cx="1883125" cy="7517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ctr" defTabSz="914377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群聊按钮弹出效果</a:t>
                  </a:r>
                  <a:endPara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9" name="îṧ1ïďe">
                  <a:extLst>
                    <a:ext uri="{FF2B5EF4-FFF2-40B4-BE49-F238E27FC236}">
                      <a16:creationId xmlns:a16="http://schemas.microsoft.com/office/drawing/2014/main" id="{4D5C24C6-4DD0-4193-AD42-019C1134797B}"/>
                    </a:ext>
                  </a:extLst>
                </p:cNvPr>
                <p:cNvSpPr txBox="1"/>
                <p:nvPr/>
              </p:nvSpPr>
              <p:spPr bwMode="auto">
                <a:xfrm>
                  <a:off x="2958050" y="4475168"/>
                  <a:ext cx="1883125" cy="3804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2000" b="1" dirty="0">
                      <a:solidFill>
                        <a:srgbClr val="000000"/>
                      </a:solidFill>
                      <a:latin typeface="Arial"/>
                      <a:ea typeface="微软雅黑"/>
                    </a:rPr>
                    <a:t>聊天界面</a:t>
                  </a: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 </a:t>
                  </a:r>
                  <a:endPara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</p:grpSp>
        <p:grpSp>
          <p:nvGrpSpPr>
            <p:cNvPr id="13" name="ïśḷídé">
              <a:extLst>
                <a:ext uri="{FF2B5EF4-FFF2-40B4-BE49-F238E27FC236}">
                  <a16:creationId xmlns:a16="http://schemas.microsoft.com/office/drawing/2014/main" id="{93600289-3EFC-45C8-9570-4038C496D901}"/>
                </a:ext>
              </a:extLst>
            </p:cNvPr>
            <p:cNvGrpSpPr/>
            <p:nvPr/>
          </p:nvGrpSpPr>
          <p:grpSpPr>
            <a:xfrm>
              <a:off x="5082966" y="3699000"/>
              <a:ext cx="1883125" cy="1803908"/>
              <a:chOff x="4836000" y="3817458"/>
              <a:chExt cx="1883125" cy="1803908"/>
            </a:xfrm>
          </p:grpSpPr>
          <p:grpSp>
            <p:nvGrpSpPr>
              <p:cNvPr id="30" name="íṣḻíḓê">
                <a:extLst>
                  <a:ext uri="{FF2B5EF4-FFF2-40B4-BE49-F238E27FC236}">
                    <a16:creationId xmlns:a16="http://schemas.microsoft.com/office/drawing/2014/main" id="{372744BC-5F44-4424-81FE-850C367EE23D}"/>
                  </a:ext>
                </a:extLst>
              </p:cNvPr>
              <p:cNvGrpSpPr/>
              <p:nvPr/>
            </p:nvGrpSpPr>
            <p:grpSpPr>
              <a:xfrm>
                <a:off x="5508890" y="3817458"/>
                <a:ext cx="511235" cy="511235"/>
                <a:chOff x="5508890" y="3817458"/>
                <a:chExt cx="511235" cy="511235"/>
              </a:xfrm>
            </p:grpSpPr>
            <p:sp>
              <p:nvSpPr>
                <p:cNvPr id="34" name="ïŝļide">
                  <a:extLst>
                    <a:ext uri="{FF2B5EF4-FFF2-40B4-BE49-F238E27FC236}">
                      <a16:creationId xmlns:a16="http://schemas.microsoft.com/office/drawing/2014/main" id="{336C37FD-DEFA-4C7B-8222-C97AD579E0B2}"/>
                    </a:ext>
                  </a:extLst>
                </p:cNvPr>
                <p:cNvSpPr/>
                <p:nvPr/>
              </p:nvSpPr>
              <p:spPr>
                <a:xfrm>
                  <a:off x="5508890" y="3817458"/>
                  <a:ext cx="511235" cy="511235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5" name="ïş1iḑè">
                  <a:extLst>
                    <a:ext uri="{FF2B5EF4-FFF2-40B4-BE49-F238E27FC236}">
                      <a16:creationId xmlns:a16="http://schemas.microsoft.com/office/drawing/2014/main" id="{F8AE159F-C96D-4B73-8293-8A22F301AE59}"/>
                    </a:ext>
                  </a:extLst>
                </p:cNvPr>
                <p:cNvSpPr/>
                <p:nvPr/>
              </p:nvSpPr>
              <p:spPr>
                <a:xfrm>
                  <a:off x="5658191" y="3972164"/>
                  <a:ext cx="212636" cy="201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9800" y="63664"/>
                      </a:moveTo>
                      <a:lnTo>
                        <a:pt x="119800" y="63664"/>
                      </a:lnTo>
                      <a:cubicBezTo>
                        <a:pt x="119800" y="66596"/>
                        <a:pt x="118405" y="69528"/>
                        <a:pt x="114219" y="69528"/>
                      </a:cubicBezTo>
                      <a:cubicBezTo>
                        <a:pt x="112823" y="69528"/>
                        <a:pt x="111428" y="68062"/>
                        <a:pt x="111428" y="68062"/>
                      </a:cubicBezTo>
                      <a:lnTo>
                        <a:pt x="111428" y="68062"/>
                      </a:lnTo>
                      <a:cubicBezTo>
                        <a:pt x="60598" y="14869"/>
                        <a:pt x="60598" y="14869"/>
                        <a:pt x="60598" y="14869"/>
                      </a:cubicBezTo>
                      <a:lnTo>
                        <a:pt x="60598" y="14869"/>
                      </a:lnTo>
                      <a:lnTo>
                        <a:pt x="60598" y="14869"/>
                      </a:lnTo>
                      <a:lnTo>
                        <a:pt x="60598" y="14869"/>
                      </a:lnTo>
                      <a:cubicBezTo>
                        <a:pt x="9966" y="68062"/>
                        <a:pt x="9966" y="68062"/>
                        <a:pt x="9966" y="68062"/>
                      </a:cubicBezTo>
                      <a:lnTo>
                        <a:pt x="9966" y="68062"/>
                      </a:lnTo>
                      <a:cubicBezTo>
                        <a:pt x="8571" y="68062"/>
                        <a:pt x="7176" y="69528"/>
                        <a:pt x="5780" y="69528"/>
                      </a:cubicBezTo>
                      <a:cubicBezTo>
                        <a:pt x="2990" y="69528"/>
                        <a:pt x="0" y="66596"/>
                        <a:pt x="0" y="63664"/>
                      </a:cubicBezTo>
                      <a:cubicBezTo>
                        <a:pt x="0" y="62198"/>
                        <a:pt x="0" y="60523"/>
                        <a:pt x="1395" y="59057"/>
                      </a:cubicBezTo>
                      <a:cubicBezTo>
                        <a:pt x="56411" y="1465"/>
                        <a:pt x="56411" y="1465"/>
                        <a:pt x="56411" y="1465"/>
                      </a:cubicBezTo>
                      <a:cubicBezTo>
                        <a:pt x="57807" y="0"/>
                        <a:pt x="59202" y="0"/>
                        <a:pt x="60598" y="0"/>
                      </a:cubicBezTo>
                      <a:lnTo>
                        <a:pt x="60598" y="0"/>
                      </a:lnTo>
                      <a:lnTo>
                        <a:pt x="60598" y="0"/>
                      </a:lnTo>
                      <a:lnTo>
                        <a:pt x="60598" y="0"/>
                      </a:lnTo>
                      <a:lnTo>
                        <a:pt x="60598" y="0"/>
                      </a:lnTo>
                      <a:lnTo>
                        <a:pt x="60598" y="0"/>
                      </a:lnTo>
                      <a:lnTo>
                        <a:pt x="60598" y="0"/>
                      </a:lnTo>
                      <a:lnTo>
                        <a:pt x="60598" y="0"/>
                      </a:lnTo>
                      <a:cubicBezTo>
                        <a:pt x="61993" y="0"/>
                        <a:pt x="63388" y="1465"/>
                        <a:pt x="64784" y="1465"/>
                      </a:cubicBezTo>
                      <a:lnTo>
                        <a:pt x="64784" y="1465"/>
                      </a:lnTo>
                      <a:cubicBezTo>
                        <a:pt x="85913" y="25130"/>
                        <a:pt x="85913" y="25130"/>
                        <a:pt x="85913" y="25130"/>
                      </a:cubicBezTo>
                      <a:cubicBezTo>
                        <a:pt x="85913" y="19267"/>
                        <a:pt x="85913" y="19267"/>
                        <a:pt x="85913" y="19267"/>
                      </a:cubicBezTo>
                      <a:cubicBezTo>
                        <a:pt x="85913" y="16335"/>
                        <a:pt x="88903" y="13193"/>
                        <a:pt x="91694" y="13193"/>
                      </a:cubicBezTo>
                      <a:cubicBezTo>
                        <a:pt x="95880" y="13193"/>
                        <a:pt x="97275" y="16335"/>
                        <a:pt x="97275" y="19267"/>
                      </a:cubicBezTo>
                      <a:cubicBezTo>
                        <a:pt x="97275" y="36858"/>
                        <a:pt x="97275" y="36858"/>
                        <a:pt x="97275" y="36858"/>
                      </a:cubicBezTo>
                      <a:cubicBezTo>
                        <a:pt x="118405" y="59057"/>
                        <a:pt x="118405" y="59057"/>
                        <a:pt x="118405" y="59057"/>
                      </a:cubicBezTo>
                      <a:lnTo>
                        <a:pt x="118405" y="59057"/>
                      </a:lnTo>
                      <a:cubicBezTo>
                        <a:pt x="119800" y="60523"/>
                        <a:pt x="119800" y="62198"/>
                        <a:pt x="119800" y="63664"/>
                      </a:cubicBezTo>
                      <a:close/>
                      <a:moveTo>
                        <a:pt x="108438" y="72460"/>
                      </a:moveTo>
                      <a:lnTo>
                        <a:pt x="108438" y="72460"/>
                      </a:lnTo>
                      <a:cubicBezTo>
                        <a:pt x="108438" y="90261"/>
                        <a:pt x="108438" y="90261"/>
                        <a:pt x="108438" y="90261"/>
                      </a:cubicBezTo>
                      <a:cubicBezTo>
                        <a:pt x="108438" y="99057"/>
                        <a:pt x="108438" y="99057"/>
                        <a:pt x="108438" y="99057"/>
                      </a:cubicBezTo>
                      <a:cubicBezTo>
                        <a:pt x="108438" y="113926"/>
                        <a:pt x="108438" y="113926"/>
                        <a:pt x="108438" y="113926"/>
                      </a:cubicBezTo>
                      <a:cubicBezTo>
                        <a:pt x="108438" y="118324"/>
                        <a:pt x="107043" y="119790"/>
                        <a:pt x="102857" y="119790"/>
                      </a:cubicBezTo>
                      <a:cubicBezTo>
                        <a:pt x="91694" y="119790"/>
                        <a:pt x="91694" y="119790"/>
                        <a:pt x="91694" y="119790"/>
                      </a:cubicBezTo>
                      <a:cubicBezTo>
                        <a:pt x="91694" y="72460"/>
                        <a:pt x="91694" y="72460"/>
                        <a:pt x="91694" y="72460"/>
                      </a:cubicBezTo>
                      <a:cubicBezTo>
                        <a:pt x="69169" y="72460"/>
                        <a:pt x="69169" y="72460"/>
                        <a:pt x="69169" y="72460"/>
                      </a:cubicBezTo>
                      <a:cubicBezTo>
                        <a:pt x="69169" y="119790"/>
                        <a:pt x="69169" y="119790"/>
                        <a:pt x="69169" y="119790"/>
                      </a:cubicBezTo>
                      <a:cubicBezTo>
                        <a:pt x="16943" y="119790"/>
                        <a:pt x="16943" y="119790"/>
                        <a:pt x="16943" y="119790"/>
                      </a:cubicBezTo>
                      <a:cubicBezTo>
                        <a:pt x="14152" y="119790"/>
                        <a:pt x="11362" y="118324"/>
                        <a:pt x="11362" y="113926"/>
                      </a:cubicBezTo>
                      <a:cubicBezTo>
                        <a:pt x="11362" y="99057"/>
                        <a:pt x="11362" y="99057"/>
                        <a:pt x="11362" y="99057"/>
                      </a:cubicBezTo>
                      <a:cubicBezTo>
                        <a:pt x="11362" y="90261"/>
                        <a:pt x="11362" y="90261"/>
                        <a:pt x="11362" y="90261"/>
                      </a:cubicBezTo>
                      <a:cubicBezTo>
                        <a:pt x="11362" y="72460"/>
                        <a:pt x="11362" y="72460"/>
                        <a:pt x="11362" y="72460"/>
                      </a:cubicBezTo>
                      <a:cubicBezTo>
                        <a:pt x="60598" y="22198"/>
                        <a:pt x="60598" y="22198"/>
                        <a:pt x="60598" y="22198"/>
                      </a:cubicBezTo>
                      <a:lnTo>
                        <a:pt x="108438" y="72460"/>
                      </a:lnTo>
                      <a:close/>
                      <a:moveTo>
                        <a:pt x="50830" y="72460"/>
                      </a:moveTo>
                      <a:lnTo>
                        <a:pt x="50830" y="72460"/>
                      </a:lnTo>
                      <a:cubicBezTo>
                        <a:pt x="28305" y="72460"/>
                        <a:pt x="28305" y="72460"/>
                        <a:pt x="28305" y="72460"/>
                      </a:cubicBezTo>
                      <a:cubicBezTo>
                        <a:pt x="28305" y="96125"/>
                        <a:pt x="28305" y="96125"/>
                        <a:pt x="28305" y="96125"/>
                      </a:cubicBezTo>
                      <a:cubicBezTo>
                        <a:pt x="50830" y="96125"/>
                        <a:pt x="50830" y="96125"/>
                        <a:pt x="50830" y="96125"/>
                      </a:cubicBezTo>
                      <a:lnTo>
                        <a:pt x="50830" y="7246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31" name="iślîḑê">
                <a:extLst>
                  <a:ext uri="{FF2B5EF4-FFF2-40B4-BE49-F238E27FC236}">
                    <a16:creationId xmlns:a16="http://schemas.microsoft.com/office/drawing/2014/main" id="{E9967CB4-4606-4E83-917E-BD961C0BD014}"/>
                  </a:ext>
                </a:extLst>
              </p:cNvPr>
              <p:cNvGrpSpPr/>
              <p:nvPr/>
            </p:nvGrpSpPr>
            <p:grpSpPr>
              <a:xfrm>
                <a:off x="4836000" y="4475168"/>
                <a:ext cx="1883125" cy="1146198"/>
                <a:chOff x="4836000" y="4475168"/>
                <a:chExt cx="1883125" cy="1146198"/>
              </a:xfrm>
            </p:grpSpPr>
            <p:sp>
              <p:nvSpPr>
                <p:cNvPr id="32" name="îṩḷîḍe">
                  <a:extLst>
                    <a:ext uri="{FF2B5EF4-FFF2-40B4-BE49-F238E27FC236}">
                      <a16:creationId xmlns:a16="http://schemas.microsoft.com/office/drawing/2014/main" id="{39340196-E1AA-4B49-976A-BF366BB2B662}"/>
                    </a:ext>
                  </a:extLst>
                </p:cNvPr>
                <p:cNvSpPr/>
                <p:nvPr/>
              </p:nvSpPr>
              <p:spPr bwMode="auto">
                <a:xfrm>
                  <a:off x="4836000" y="4869658"/>
                  <a:ext cx="1883125" cy="7517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ctr" defTabSz="914377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3" name="íṡḻíḋè">
                  <a:extLst>
                    <a:ext uri="{FF2B5EF4-FFF2-40B4-BE49-F238E27FC236}">
                      <a16:creationId xmlns:a16="http://schemas.microsoft.com/office/drawing/2014/main" id="{4D5C24C6-4DD0-4193-AD42-019C1134797B}"/>
                    </a:ext>
                  </a:extLst>
                </p:cNvPr>
                <p:cNvSpPr txBox="1"/>
                <p:nvPr/>
              </p:nvSpPr>
              <p:spPr bwMode="auto">
                <a:xfrm>
                  <a:off x="4836000" y="4475168"/>
                  <a:ext cx="1883125" cy="3804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2000" b="1" dirty="0">
                      <a:solidFill>
                        <a:srgbClr val="000000"/>
                      </a:solidFill>
                      <a:latin typeface="Arial"/>
                      <a:ea typeface="微软雅黑"/>
                    </a:rPr>
                    <a:t>群聊</a:t>
                  </a:r>
                  <a:endPara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</p:grpSp>
        <p:grpSp>
          <p:nvGrpSpPr>
            <p:cNvPr id="15" name="iśḷíḑe">
              <a:extLst>
                <a:ext uri="{FF2B5EF4-FFF2-40B4-BE49-F238E27FC236}">
                  <a16:creationId xmlns:a16="http://schemas.microsoft.com/office/drawing/2014/main" id="{9F2E9D77-BEEC-48BD-B436-F899C6D9AF9A}"/>
                </a:ext>
              </a:extLst>
            </p:cNvPr>
            <p:cNvGrpSpPr/>
            <p:nvPr/>
          </p:nvGrpSpPr>
          <p:grpSpPr>
            <a:xfrm>
              <a:off x="673100" y="3699000"/>
              <a:ext cx="1883125" cy="1803908"/>
              <a:chOff x="1077513" y="3817458"/>
              <a:chExt cx="1883125" cy="1803908"/>
            </a:xfrm>
          </p:grpSpPr>
          <p:grpSp>
            <p:nvGrpSpPr>
              <p:cNvPr id="18" name="iṥļïdé">
                <a:extLst>
                  <a:ext uri="{FF2B5EF4-FFF2-40B4-BE49-F238E27FC236}">
                    <a16:creationId xmlns:a16="http://schemas.microsoft.com/office/drawing/2014/main" id="{F1BBEB6E-8A70-40FA-88F9-F0351E123092}"/>
                  </a:ext>
                </a:extLst>
              </p:cNvPr>
              <p:cNvGrpSpPr/>
              <p:nvPr/>
            </p:nvGrpSpPr>
            <p:grpSpPr>
              <a:xfrm>
                <a:off x="1766948" y="3817458"/>
                <a:ext cx="511235" cy="511235"/>
                <a:chOff x="1766948" y="3817458"/>
                <a:chExt cx="511235" cy="511235"/>
              </a:xfrm>
            </p:grpSpPr>
            <p:sp>
              <p:nvSpPr>
                <p:cNvPr id="22" name="işľiḍé">
                  <a:extLst>
                    <a:ext uri="{FF2B5EF4-FFF2-40B4-BE49-F238E27FC236}">
                      <a16:creationId xmlns:a16="http://schemas.microsoft.com/office/drawing/2014/main" id="{96009ADA-E79C-44D8-8AE7-5B36E0C5FE0D}"/>
                    </a:ext>
                  </a:extLst>
                </p:cNvPr>
                <p:cNvSpPr/>
                <p:nvPr/>
              </p:nvSpPr>
              <p:spPr>
                <a:xfrm>
                  <a:off x="1766948" y="3817458"/>
                  <a:ext cx="511235" cy="511235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lnSpcReduction="1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23" name="iṩľiḓê">
                  <a:extLst>
                    <a:ext uri="{FF2B5EF4-FFF2-40B4-BE49-F238E27FC236}">
                      <a16:creationId xmlns:a16="http://schemas.microsoft.com/office/drawing/2014/main" id="{D9253379-883C-475F-927D-564552103F1D}"/>
                    </a:ext>
                  </a:extLst>
                </p:cNvPr>
                <p:cNvSpPr/>
                <p:nvPr/>
              </p:nvSpPr>
              <p:spPr>
                <a:xfrm>
                  <a:off x="1916249" y="3972164"/>
                  <a:ext cx="212636" cy="201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9800" y="63664"/>
                      </a:moveTo>
                      <a:lnTo>
                        <a:pt x="119800" y="63664"/>
                      </a:lnTo>
                      <a:cubicBezTo>
                        <a:pt x="119800" y="66596"/>
                        <a:pt x="118405" y="69528"/>
                        <a:pt x="114219" y="69528"/>
                      </a:cubicBezTo>
                      <a:cubicBezTo>
                        <a:pt x="112823" y="69528"/>
                        <a:pt x="111428" y="68062"/>
                        <a:pt x="111428" y="68062"/>
                      </a:cubicBezTo>
                      <a:lnTo>
                        <a:pt x="111428" y="68062"/>
                      </a:lnTo>
                      <a:cubicBezTo>
                        <a:pt x="60598" y="14869"/>
                        <a:pt x="60598" y="14869"/>
                        <a:pt x="60598" y="14869"/>
                      </a:cubicBezTo>
                      <a:lnTo>
                        <a:pt x="60598" y="14869"/>
                      </a:lnTo>
                      <a:lnTo>
                        <a:pt x="60598" y="14869"/>
                      </a:lnTo>
                      <a:lnTo>
                        <a:pt x="60598" y="14869"/>
                      </a:lnTo>
                      <a:cubicBezTo>
                        <a:pt x="9966" y="68062"/>
                        <a:pt x="9966" y="68062"/>
                        <a:pt x="9966" y="68062"/>
                      </a:cubicBezTo>
                      <a:lnTo>
                        <a:pt x="9966" y="68062"/>
                      </a:lnTo>
                      <a:cubicBezTo>
                        <a:pt x="8571" y="68062"/>
                        <a:pt x="7176" y="69528"/>
                        <a:pt x="5780" y="69528"/>
                      </a:cubicBezTo>
                      <a:cubicBezTo>
                        <a:pt x="2990" y="69528"/>
                        <a:pt x="0" y="66596"/>
                        <a:pt x="0" y="63664"/>
                      </a:cubicBezTo>
                      <a:cubicBezTo>
                        <a:pt x="0" y="62198"/>
                        <a:pt x="0" y="60523"/>
                        <a:pt x="1395" y="59057"/>
                      </a:cubicBezTo>
                      <a:cubicBezTo>
                        <a:pt x="56411" y="1465"/>
                        <a:pt x="56411" y="1465"/>
                        <a:pt x="56411" y="1465"/>
                      </a:cubicBezTo>
                      <a:cubicBezTo>
                        <a:pt x="57807" y="0"/>
                        <a:pt x="59202" y="0"/>
                        <a:pt x="60598" y="0"/>
                      </a:cubicBezTo>
                      <a:lnTo>
                        <a:pt x="60598" y="0"/>
                      </a:lnTo>
                      <a:lnTo>
                        <a:pt x="60598" y="0"/>
                      </a:lnTo>
                      <a:lnTo>
                        <a:pt x="60598" y="0"/>
                      </a:lnTo>
                      <a:lnTo>
                        <a:pt x="60598" y="0"/>
                      </a:lnTo>
                      <a:lnTo>
                        <a:pt x="60598" y="0"/>
                      </a:lnTo>
                      <a:lnTo>
                        <a:pt x="60598" y="0"/>
                      </a:lnTo>
                      <a:lnTo>
                        <a:pt x="60598" y="0"/>
                      </a:lnTo>
                      <a:cubicBezTo>
                        <a:pt x="61993" y="0"/>
                        <a:pt x="63388" y="1465"/>
                        <a:pt x="64784" y="1465"/>
                      </a:cubicBezTo>
                      <a:lnTo>
                        <a:pt x="64784" y="1465"/>
                      </a:lnTo>
                      <a:cubicBezTo>
                        <a:pt x="85913" y="25130"/>
                        <a:pt x="85913" y="25130"/>
                        <a:pt x="85913" y="25130"/>
                      </a:cubicBezTo>
                      <a:cubicBezTo>
                        <a:pt x="85913" y="19267"/>
                        <a:pt x="85913" y="19267"/>
                        <a:pt x="85913" y="19267"/>
                      </a:cubicBezTo>
                      <a:cubicBezTo>
                        <a:pt x="85913" y="16335"/>
                        <a:pt x="88903" y="13193"/>
                        <a:pt x="91694" y="13193"/>
                      </a:cubicBezTo>
                      <a:cubicBezTo>
                        <a:pt x="95880" y="13193"/>
                        <a:pt x="97275" y="16335"/>
                        <a:pt x="97275" y="19267"/>
                      </a:cubicBezTo>
                      <a:cubicBezTo>
                        <a:pt x="97275" y="36858"/>
                        <a:pt x="97275" y="36858"/>
                        <a:pt x="97275" y="36858"/>
                      </a:cubicBezTo>
                      <a:cubicBezTo>
                        <a:pt x="118405" y="59057"/>
                        <a:pt x="118405" y="59057"/>
                        <a:pt x="118405" y="59057"/>
                      </a:cubicBezTo>
                      <a:lnTo>
                        <a:pt x="118405" y="59057"/>
                      </a:lnTo>
                      <a:cubicBezTo>
                        <a:pt x="119800" y="60523"/>
                        <a:pt x="119800" y="62198"/>
                        <a:pt x="119800" y="63664"/>
                      </a:cubicBezTo>
                      <a:close/>
                      <a:moveTo>
                        <a:pt x="108438" y="72460"/>
                      </a:moveTo>
                      <a:lnTo>
                        <a:pt x="108438" y="72460"/>
                      </a:lnTo>
                      <a:cubicBezTo>
                        <a:pt x="108438" y="90261"/>
                        <a:pt x="108438" y="90261"/>
                        <a:pt x="108438" y="90261"/>
                      </a:cubicBezTo>
                      <a:cubicBezTo>
                        <a:pt x="108438" y="99057"/>
                        <a:pt x="108438" y="99057"/>
                        <a:pt x="108438" y="99057"/>
                      </a:cubicBezTo>
                      <a:cubicBezTo>
                        <a:pt x="108438" y="113926"/>
                        <a:pt x="108438" y="113926"/>
                        <a:pt x="108438" y="113926"/>
                      </a:cubicBezTo>
                      <a:cubicBezTo>
                        <a:pt x="108438" y="118324"/>
                        <a:pt x="107043" y="119790"/>
                        <a:pt x="102857" y="119790"/>
                      </a:cubicBezTo>
                      <a:cubicBezTo>
                        <a:pt x="91694" y="119790"/>
                        <a:pt x="91694" y="119790"/>
                        <a:pt x="91694" y="119790"/>
                      </a:cubicBezTo>
                      <a:cubicBezTo>
                        <a:pt x="91694" y="72460"/>
                        <a:pt x="91694" y="72460"/>
                        <a:pt x="91694" y="72460"/>
                      </a:cubicBezTo>
                      <a:cubicBezTo>
                        <a:pt x="69169" y="72460"/>
                        <a:pt x="69169" y="72460"/>
                        <a:pt x="69169" y="72460"/>
                      </a:cubicBezTo>
                      <a:cubicBezTo>
                        <a:pt x="69169" y="119790"/>
                        <a:pt x="69169" y="119790"/>
                        <a:pt x="69169" y="119790"/>
                      </a:cubicBezTo>
                      <a:cubicBezTo>
                        <a:pt x="16943" y="119790"/>
                        <a:pt x="16943" y="119790"/>
                        <a:pt x="16943" y="119790"/>
                      </a:cubicBezTo>
                      <a:cubicBezTo>
                        <a:pt x="14152" y="119790"/>
                        <a:pt x="11362" y="118324"/>
                        <a:pt x="11362" y="113926"/>
                      </a:cubicBezTo>
                      <a:cubicBezTo>
                        <a:pt x="11362" y="99057"/>
                        <a:pt x="11362" y="99057"/>
                        <a:pt x="11362" y="99057"/>
                      </a:cubicBezTo>
                      <a:cubicBezTo>
                        <a:pt x="11362" y="90261"/>
                        <a:pt x="11362" y="90261"/>
                        <a:pt x="11362" y="90261"/>
                      </a:cubicBezTo>
                      <a:cubicBezTo>
                        <a:pt x="11362" y="72460"/>
                        <a:pt x="11362" y="72460"/>
                        <a:pt x="11362" y="72460"/>
                      </a:cubicBezTo>
                      <a:cubicBezTo>
                        <a:pt x="60598" y="22198"/>
                        <a:pt x="60598" y="22198"/>
                        <a:pt x="60598" y="22198"/>
                      </a:cubicBezTo>
                      <a:lnTo>
                        <a:pt x="108438" y="72460"/>
                      </a:lnTo>
                      <a:close/>
                      <a:moveTo>
                        <a:pt x="50830" y="72460"/>
                      </a:moveTo>
                      <a:lnTo>
                        <a:pt x="50830" y="72460"/>
                      </a:lnTo>
                      <a:cubicBezTo>
                        <a:pt x="28305" y="72460"/>
                        <a:pt x="28305" y="72460"/>
                        <a:pt x="28305" y="72460"/>
                      </a:cubicBezTo>
                      <a:cubicBezTo>
                        <a:pt x="28305" y="96125"/>
                        <a:pt x="28305" y="96125"/>
                        <a:pt x="28305" y="96125"/>
                      </a:cubicBezTo>
                      <a:cubicBezTo>
                        <a:pt x="50830" y="96125"/>
                        <a:pt x="50830" y="96125"/>
                        <a:pt x="50830" y="96125"/>
                      </a:cubicBezTo>
                      <a:lnTo>
                        <a:pt x="50830" y="7246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19" name="íṡḷîḋé">
                <a:extLst>
                  <a:ext uri="{FF2B5EF4-FFF2-40B4-BE49-F238E27FC236}">
                    <a16:creationId xmlns:a16="http://schemas.microsoft.com/office/drawing/2014/main" id="{EDBD6A6C-F34B-44E9-B5A5-450E0C34C868}"/>
                  </a:ext>
                </a:extLst>
              </p:cNvPr>
              <p:cNvGrpSpPr/>
              <p:nvPr/>
            </p:nvGrpSpPr>
            <p:grpSpPr>
              <a:xfrm>
                <a:off x="1077513" y="4475168"/>
                <a:ext cx="1883125" cy="1146198"/>
                <a:chOff x="1077513" y="4475168"/>
                <a:chExt cx="1883125" cy="1146198"/>
              </a:xfrm>
            </p:grpSpPr>
            <p:sp>
              <p:nvSpPr>
                <p:cNvPr id="20" name="îsḻïḑè">
                  <a:extLst>
                    <a:ext uri="{FF2B5EF4-FFF2-40B4-BE49-F238E27FC236}">
                      <a16:creationId xmlns:a16="http://schemas.microsoft.com/office/drawing/2014/main" id="{39340196-E1AA-4B49-976A-BF366BB2B662}"/>
                    </a:ext>
                  </a:extLst>
                </p:cNvPr>
                <p:cNvSpPr/>
                <p:nvPr/>
              </p:nvSpPr>
              <p:spPr bwMode="auto">
                <a:xfrm>
                  <a:off x="1077513" y="4869658"/>
                  <a:ext cx="1883125" cy="7517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ctr" defTabSz="914377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21" name="îṥľíde">
                  <a:extLst>
                    <a:ext uri="{FF2B5EF4-FFF2-40B4-BE49-F238E27FC236}">
                      <a16:creationId xmlns:a16="http://schemas.microsoft.com/office/drawing/2014/main" id="{4D5C24C6-4DD0-4193-AD42-019C1134797B}"/>
                    </a:ext>
                  </a:extLst>
                </p:cNvPr>
                <p:cNvSpPr txBox="1"/>
                <p:nvPr/>
              </p:nvSpPr>
              <p:spPr bwMode="auto">
                <a:xfrm>
                  <a:off x="1077513" y="4475168"/>
                  <a:ext cx="1883125" cy="3804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 algn="ctr">
                    <a:spcBef>
                      <a:spcPct val="0"/>
                    </a:spcBef>
                    <a:defRPr/>
                  </a:pPr>
                  <a:r>
                    <a:rPr lang="zh-CN" altLang="en-US" sz="2000" b="1" dirty="0">
                      <a:solidFill>
                        <a:srgbClr val="000000"/>
                      </a:solidFill>
                    </a:rPr>
                    <a:t>登录界面</a:t>
                  </a:r>
                  <a:endPara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</p:grpSp>
        <p:sp>
          <p:nvSpPr>
            <p:cNvPr id="16" name="iŝľïḋê">
              <a:extLst>
                <a:ext uri="{FF2B5EF4-FFF2-40B4-BE49-F238E27FC236}">
                  <a16:creationId xmlns:a16="http://schemas.microsoft.com/office/drawing/2014/main" id="{26D6DC4C-AAF4-42ED-A9CA-19DA18584881}"/>
                </a:ext>
              </a:extLst>
            </p:cNvPr>
            <p:cNvSpPr txBox="1"/>
            <p:nvPr/>
          </p:nvSpPr>
          <p:spPr>
            <a:xfrm>
              <a:off x="673100" y="1463263"/>
              <a:ext cx="7623716" cy="151151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1.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登录界面外观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ea typeface="微软雅黑"/>
                </a:rPr>
                <a:t>2.</a:t>
              </a:r>
              <a:r>
                <a:rPr lang="zh-CN" altLang="en-US" sz="1600" dirty="0">
                  <a:solidFill>
                    <a:srgbClr val="000000"/>
                  </a:solidFill>
                  <a:latin typeface="Arial"/>
                  <a:ea typeface="微软雅黑"/>
                </a:rPr>
                <a:t>聊天界面外观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EADFB85-C9F3-45B1-8373-8110B6662BEB}"/>
                </a:ext>
              </a:extLst>
            </p:cNvPr>
            <p:cNvCxnSpPr>
              <a:cxnSpLocks/>
            </p:cNvCxnSpPr>
            <p:nvPr/>
          </p:nvCxnSpPr>
          <p:spPr>
            <a:xfrm>
              <a:off x="673100" y="2844000"/>
              <a:ext cx="9161084" cy="0"/>
            </a:xfrm>
            <a:prstGeom prst="line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C8A3C06C-0BA6-465F-A0BE-2006929C24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t="583" r="4" b="-583"/>
          <a:stretch/>
        </p:blipFill>
        <p:spPr>
          <a:xfrm>
            <a:off x="2945779" y="935086"/>
            <a:ext cx="5091064" cy="4079378"/>
          </a:xfrm>
          <a:prstGeom prst="rect">
            <a:avLst/>
          </a:prstGeom>
        </p:spPr>
      </p:pic>
      <p:sp>
        <p:nvSpPr>
          <p:cNvPr id="49" name="íṡ1ïḋé">
            <a:extLst>
              <a:ext uri="{FF2B5EF4-FFF2-40B4-BE49-F238E27FC236}">
                <a16:creationId xmlns:a16="http://schemas.microsoft.com/office/drawing/2014/main" id="{B2AF7BF1-E3EE-4434-B554-13B23E267C67}"/>
              </a:ext>
            </a:extLst>
          </p:cNvPr>
          <p:cNvSpPr/>
          <p:nvPr/>
        </p:nvSpPr>
        <p:spPr bwMode="auto">
          <a:xfrm>
            <a:off x="682080" y="4845151"/>
            <a:ext cx="1883125" cy="751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提示：用户名不能为空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0" name="íṡ1ïḋé">
            <a:extLst>
              <a:ext uri="{FF2B5EF4-FFF2-40B4-BE49-F238E27FC236}">
                <a16:creationId xmlns:a16="http://schemas.microsoft.com/office/drawing/2014/main" id="{72B37548-C462-4C4F-A187-61813D728DFF}"/>
              </a:ext>
            </a:extLst>
          </p:cNvPr>
          <p:cNvSpPr/>
          <p:nvPr/>
        </p:nvSpPr>
        <p:spPr bwMode="auto">
          <a:xfrm>
            <a:off x="2854285" y="4840462"/>
            <a:ext cx="1883125" cy="751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用户列表自动刷新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430AC6C8-E292-4CE8-8650-2170CF04C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78" y="935086"/>
            <a:ext cx="5099222" cy="4079378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D96C0607-F80C-433D-A401-FACFFFC738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33" y="97733"/>
            <a:ext cx="9161084" cy="665776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63BDC785-9BCD-4229-9A37-5A8CAA6EDA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09" y="95349"/>
            <a:ext cx="9154428" cy="665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6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功能展示</a:t>
            </a:r>
            <a:endParaRPr lang="zh-CN" altLang="en-US" b="0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54A700F-0191-47AF-9BCD-27CF04D4701F}"/>
              </a:ext>
            </a:extLst>
          </p:cNvPr>
          <p:cNvCxnSpPr>
            <a:cxnSpLocks/>
          </p:cNvCxnSpPr>
          <p:nvPr/>
        </p:nvCxnSpPr>
        <p:spPr>
          <a:xfrm>
            <a:off x="4919663" y="3219450"/>
            <a:ext cx="2352675" cy="0"/>
          </a:xfrm>
          <a:prstGeom prst="line">
            <a:avLst/>
          </a:prstGeom>
          <a:ln w="12700">
            <a:solidFill>
              <a:srgbClr val="599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C7E8FBFD-A60D-4636-AEC5-CCAA42DB70E3}"/>
              </a:ext>
            </a:extLst>
          </p:cNvPr>
          <p:cNvSpPr txBox="1"/>
          <p:nvPr/>
        </p:nvSpPr>
        <p:spPr>
          <a:xfrm>
            <a:off x="5584351" y="1653379"/>
            <a:ext cx="1023297" cy="88971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4A7DBC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Arial" panose="020B0604020202020204" pitchFamily="34" charset="0"/>
              </a:rPr>
              <a:t>/02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4A7DBC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Arial" panose="020B0604020202020204" pitchFamily="34" charset="0"/>
            </a:endParaRPr>
          </a:p>
        </p:txBody>
      </p:sp>
      <p:grpSp>
        <p:nvGrpSpPr>
          <p:cNvPr id="8" name="1b34b4f6-02df-449c-a65a-c0072e1080f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5A872EC-ED77-416E-9736-EA0DBEB5210D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915931" y="3974492"/>
            <a:ext cx="10606322" cy="995240"/>
            <a:chOff x="866541" y="1880020"/>
            <a:chExt cx="10606322" cy="995240"/>
          </a:xfrm>
        </p:grpSpPr>
        <p:sp>
          <p:nvSpPr>
            <p:cNvPr id="9" name="íṣľíḑê">
              <a:extLst>
                <a:ext uri="{FF2B5EF4-FFF2-40B4-BE49-F238E27FC236}">
                  <a16:creationId xmlns:a16="http://schemas.microsoft.com/office/drawing/2014/main" id="{3823F9B4-EB6F-477B-A499-E31841808945}"/>
                </a:ext>
              </a:extLst>
            </p:cNvPr>
            <p:cNvSpPr txBox="1"/>
            <p:nvPr/>
          </p:nvSpPr>
          <p:spPr>
            <a:xfrm>
              <a:off x="1916067" y="2260429"/>
              <a:ext cx="2157522" cy="614831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.</a:t>
              </a:r>
            </a:p>
          </p:txBody>
        </p:sp>
        <p:sp>
          <p:nvSpPr>
            <p:cNvPr id="10" name="î$lîḋé">
              <a:extLst>
                <a:ext uri="{FF2B5EF4-FFF2-40B4-BE49-F238E27FC236}">
                  <a16:creationId xmlns:a16="http://schemas.microsoft.com/office/drawing/2014/main" id="{C9F61209-9B8A-4633-A36F-BE57C40F8452}"/>
                </a:ext>
              </a:extLst>
            </p:cNvPr>
            <p:cNvSpPr/>
            <p:nvPr/>
          </p:nvSpPr>
          <p:spPr>
            <a:xfrm>
              <a:off x="1916067" y="1880020"/>
              <a:ext cx="2157522" cy="360029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聊天加密</a:t>
              </a:r>
            </a:p>
          </p:txBody>
        </p:sp>
        <p:sp>
          <p:nvSpPr>
            <p:cNvPr id="11" name="iṩļîḓé">
              <a:extLst>
                <a:ext uri="{FF2B5EF4-FFF2-40B4-BE49-F238E27FC236}">
                  <a16:creationId xmlns:a16="http://schemas.microsoft.com/office/drawing/2014/main" id="{CC6D7D56-CEDE-47F2-A26C-5192F004EB13}"/>
                </a:ext>
              </a:extLst>
            </p:cNvPr>
            <p:cNvSpPr/>
            <p:nvPr/>
          </p:nvSpPr>
          <p:spPr bwMode="auto">
            <a:xfrm>
              <a:off x="866541" y="1880020"/>
              <a:ext cx="995240" cy="99524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268BC5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01</a:t>
              </a:r>
            </a:p>
          </p:txBody>
        </p:sp>
        <p:sp>
          <p:nvSpPr>
            <p:cNvPr id="13" name="íşḻiḍe">
              <a:extLst>
                <a:ext uri="{FF2B5EF4-FFF2-40B4-BE49-F238E27FC236}">
                  <a16:creationId xmlns:a16="http://schemas.microsoft.com/office/drawing/2014/main" id="{57C29FDD-CE72-4409-A236-D72730261520}"/>
                </a:ext>
              </a:extLst>
            </p:cNvPr>
            <p:cNvSpPr/>
            <p:nvPr/>
          </p:nvSpPr>
          <p:spPr>
            <a:xfrm>
              <a:off x="5615704" y="1880020"/>
              <a:ext cx="2157522" cy="360029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/>
                  <a:ea typeface="微软雅黑"/>
                </a:rPr>
                <a:t>记录保存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i$ḷíḋê">
              <a:extLst>
                <a:ext uri="{FF2B5EF4-FFF2-40B4-BE49-F238E27FC236}">
                  <a16:creationId xmlns:a16="http://schemas.microsoft.com/office/drawing/2014/main" id="{7E3183A4-7E4A-4CFC-B4BA-DEBD15BF0017}"/>
                </a:ext>
              </a:extLst>
            </p:cNvPr>
            <p:cNvSpPr/>
            <p:nvPr/>
          </p:nvSpPr>
          <p:spPr bwMode="auto">
            <a:xfrm>
              <a:off x="4566178" y="1880020"/>
              <a:ext cx="995240" cy="995240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209791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02</a:t>
              </a:r>
            </a:p>
          </p:txBody>
        </p:sp>
        <p:sp>
          <p:nvSpPr>
            <p:cNvPr id="16" name="îslíḓè">
              <a:extLst>
                <a:ext uri="{FF2B5EF4-FFF2-40B4-BE49-F238E27FC236}">
                  <a16:creationId xmlns:a16="http://schemas.microsoft.com/office/drawing/2014/main" id="{15B79BFE-B66C-4D7F-A255-9B7D87FC7B77}"/>
                </a:ext>
              </a:extLst>
            </p:cNvPr>
            <p:cNvSpPr/>
            <p:nvPr/>
          </p:nvSpPr>
          <p:spPr>
            <a:xfrm>
              <a:off x="9315341" y="1880020"/>
              <a:ext cx="2157522" cy="360029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/>
                  <a:ea typeface="微软雅黑"/>
                </a:rPr>
                <a:t>群聊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í$ľíḍe">
              <a:extLst>
                <a:ext uri="{FF2B5EF4-FFF2-40B4-BE49-F238E27FC236}">
                  <a16:creationId xmlns:a16="http://schemas.microsoft.com/office/drawing/2014/main" id="{0B3117E3-1403-4066-A70B-3BC9831E11E4}"/>
                </a:ext>
              </a:extLst>
            </p:cNvPr>
            <p:cNvSpPr/>
            <p:nvPr/>
          </p:nvSpPr>
          <p:spPr bwMode="auto">
            <a:xfrm>
              <a:off x="8265815" y="1880020"/>
              <a:ext cx="995240" cy="99524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4A7DBC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8438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494365" y="982164"/>
            <a:ext cx="4535055" cy="656792"/>
          </a:xfrm>
        </p:spPr>
        <p:txBody>
          <a:bodyPr>
            <a:normAutofit/>
          </a:bodyPr>
          <a:lstStyle/>
          <a:p>
            <a:r>
              <a:rPr lang="zh-CN" altLang="en-US" dirty="0"/>
              <a:t>功能展示</a:t>
            </a:r>
            <a:endParaRPr lang="zh-CN" altLang="en-US" b="0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54A700F-0191-47AF-9BCD-27CF04D4701F}"/>
              </a:ext>
            </a:extLst>
          </p:cNvPr>
          <p:cNvCxnSpPr>
            <a:cxnSpLocks/>
          </p:cNvCxnSpPr>
          <p:nvPr/>
        </p:nvCxnSpPr>
        <p:spPr>
          <a:xfrm>
            <a:off x="4497632" y="1724758"/>
            <a:ext cx="2352675" cy="0"/>
          </a:xfrm>
          <a:prstGeom prst="line">
            <a:avLst/>
          </a:prstGeom>
          <a:ln w="12700">
            <a:solidFill>
              <a:srgbClr val="599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C7E8FBFD-A60D-4636-AEC5-CCAA42DB70E3}"/>
              </a:ext>
            </a:extLst>
          </p:cNvPr>
          <p:cNvSpPr txBox="1"/>
          <p:nvPr/>
        </p:nvSpPr>
        <p:spPr>
          <a:xfrm>
            <a:off x="5162320" y="158687"/>
            <a:ext cx="1023297" cy="88971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4A7DBC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Arial" panose="020B0604020202020204" pitchFamily="34" charset="0"/>
              </a:rPr>
              <a:t>/02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4A7DBC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Arial" panose="020B0604020202020204" pitchFamily="34" charset="0"/>
            </a:endParaRPr>
          </a:p>
        </p:txBody>
      </p:sp>
      <p:pic>
        <p:nvPicPr>
          <p:cNvPr id="2" name="演示视频">
            <a:hlinkClick r:id="" action="ppaction://media"/>
            <a:extLst>
              <a:ext uri="{FF2B5EF4-FFF2-40B4-BE49-F238E27FC236}">
                <a16:creationId xmlns:a16="http://schemas.microsoft.com/office/drawing/2014/main" id="{4F0A833C-AA55-4297-A880-AEACE648DA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4794" y="1496891"/>
            <a:ext cx="7027006" cy="527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0" dirty="0"/>
              <a:t>代码展示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54A700F-0191-47AF-9BCD-27CF04D4701F}"/>
              </a:ext>
            </a:extLst>
          </p:cNvPr>
          <p:cNvCxnSpPr>
            <a:cxnSpLocks/>
          </p:cNvCxnSpPr>
          <p:nvPr/>
        </p:nvCxnSpPr>
        <p:spPr>
          <a:xfrm>
            <a:off x="4919663" y="3219450"/>
            <a:ext cx="2352675" cy="0"/>
          </a:xfrm>
          <a:prstGeom prst="line">
            <a:avLst/>
          </a:prstGeom>
          <a:ln w="12700">
            <a:solidFill>
              <a:srgbClr val="599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C7E8FBFD-A60D-4636-AEC5-CCAA42DB70E3}"/>
              </a:ext>
            </a:extLst>
          </p:cNvPr>
          <p:cNvSpPr txBox="1"/>
          <p:nvPr/>
        </p:nvSpPr>
        <p:spPr>
          <a:xfrm>
            <a:off x="5584351" y="1653379"/>
            <a:ext cx="1023297" cy="88971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4A7DBC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Arial" panose="020B0604020202020204" pitchFamily="34" charset="0"/>
              </a:rPr>
              <a:t>/03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4A7DBC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Arial" panose="020B0604020202020204" pitchFamily="34" charset="0"/>
            </a:endParaRPr>
          </a:p>
        </p:txBody>
      </p:sp>
      <p:grpSp>
        <p:nvGrpSpPr>
          <p:cNvPr id="8" name="1b34b4f6-02df-449c-a65a-c0072e1080f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63FFE6C-0278-4C14-88BD-1CEC3A03D3BE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915931" y="3974492"/>
            <a:ext cx="10606322" cy="995240"/>
            <a:chOff x="866541" y="1880020"/>
            <a:chExt cx="10606322" cy="995240"/>
          </a:xfrm>
        </p:grpSpPr>
        <p:sp>
          <p:nvSpPr>
            <p:cNvPr id="9" name="íṣľíḑê">
              <a:extLst>
                <a:ext uri="{FF2B5EF4-FFF2-40B4-BE49-F238E27FC236}">
                  <a16:creationId xmlns:a16="http://schemas.microsoft.com/office/drawing/2014/main" id="{65273F46-C43B-4B67-80D4-575E55BF6151}"/>
                </a:ext>
              </a:extLst>
            </p:cNvPr>
            <p:cNvSpPr txBox="1"/>
            <p:nvPr/>
          </p:nvSpPr>
          <p:spPr>
            <a:xfrm>
              <a:off x="1916067" y="2260429"/>
              <a:ext cx="2157522" cy="614831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.</a:t>
              </a:r>
            </a:p>
          </p:txBody>
        </p:sp>
        <p:sp>
          <p:nvSpPr>
            <p:cNvPr id="10" name="î$lîḋé">
              <a:extLst>
                <a:ext uri="{FF2B5EF4-FFF2-40B4-BE49-F238E27FC236}">
                  <a16:creationId xmlns:a16="http://schemas.microsoft.com/office/drawing/2014/main" id="{82DDA8DB-25E2-40CB-B9AE-DD286384C265}"/>
                </a:ext>
              </a:extLst>
            </p:cNvPr>
            <p:cNvSpPr/>
            <p:nvPr/>
          </p:nvSpPr>
          <p:spPr>
            <a:xfrm>
              <a:off x="1916067" y="1880020"/>
              <a:ext cx="2157522" cy="360029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WPF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iṩļîḓé">
              <a:extLst>
                <a:ext uri="{FF2B5EF4-FFF2-40B4-BE49-F238E27FC236}">
                  <a16:creationId xmlns:a16="http://schemas.microsoft.com/office/drawing/2014/main" id="{CEC63380-8103-433D-9787-A498A5C3073A}"/>
                </a:ext>
              </a:extLst>
            </p:cNvPr>
            <p:cNvSpPr/>
            <p:nvPr/>
          </p:nvSpPr>
          <p:spPr bwMode="auto">
            <a:xfrm>
              <a:off x="866541" y="1880020"/>
              <a:ext cx="995240" cy="99524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268BC5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01</a:t>
              </a:r>
            </a:p>
          </p:txBody>
        </p:sp>
        <p:sp>
          <p:nvSpPr>
            <p:cNvPr id="12" name="íşḻiḍe">
              <a:extLst>
                <a:ext uri="{FF2B5EF4-FFF2-40B4-BE49-F238E27FC236}">
                  <a16:creationId xmlns:a16="http://schemas.microsoft.com/office/drawing/2014/main" id="{5590A60F-4BD2-438F-80B1-9FFD2EBB22A4}"/>
                </a:ext>
              </a:extLst>
            </p:cNvPr>
            <p:cNvSpPr/>
            <p:nvPr/>
          </p:nvSpPr>
          <p:spPr>
            <a:xfrm>
              <a:off x="5615704" y="1880020"/>
              <a:ext cx="2157522" cy="360029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>
                  <a:solidFill>
                    <a:srgbClr val="000000"/>
                  </a:solidFill>
                  <a:latin typeface="Arial"/>
                  <a:ea typeface="微软雅黑"/>
                </a:rPr>
                <a:t>UDP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i$ḷíḋê">
              <a:extLst>
                <a:ext uri="{FF2B5EF4-FFF2-40B4-BE49-F238E27FC236}">
                  <a16:creationId xmlns:a16="http://schemas.microsoft.com/office/drawing/2014/main" id="{A974A1B6-E9D0-413B-AA5A-3215EC9B5066}"/>
                </a:ext>
              </a:extLst>
            </p:cNvPr>
            <p:cNvSpPr/>
            <p:nvPr/>
          </p:nvSpPr>
          <p:spPr bwMode="auto">
            <a:xfrm>
              <a:off x="4566178" y="1880020"/>
              <a:ext cx="995240" cy="995240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209791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02</a:t>
              </a:r>
            </a:p>
          </p:txBody>
        </p:sp>
        <p:sp>
          <p:nvSpPr>
            <p:cNvPr id="14" name="îslíḓè">
              <a:extLst>
                <a:ext uri="{FF2B5EF4-FFF2-40B4-BE49-F238E27FC236}">
                  <a16:creationId xmlns:a16="http://schemas.microsoft.com/office/drawing/2014/main" id="{EA6EA4DF-2B39-4D7B-927E-471AD795105E}"/>
                </a:ext>
              </a:extLst>
            </p:cNvPr>
            <p:cNvSpPr/>
            <p:nvPr/>
          </p:nvSpPr>
          <p:spPr>
            <a:xfrm>
              <a:off x="9315341" y="1880020"/>
              <a:ext cx="2157522" cy="360029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latin typeface="Arial"/>
                  <a:ea typeface="微软雅黑"/>
                </a:rPr>
                <a:t>群聊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í$ľíḍe">
              <a:extLst>
                <a:ext uri="{FF2B5EF4-FFF2-40B4-BE49-F238E27FC236}">
                  <a16:creationId xmlns:a16="http://schemas.microsoft.com/office/drawing/2014/main" id="{53F5CFA7-B22C-4624-88A5-C99955E62E6E}"/>
                </a:ext>
              </a:extLst>
            </p:cNvPr>
            <p:cNvSpPr/>
            <p:nvPr/>
          </p:nvSpPr>
          <p:spPr bwMode="auto">
            <a:xfrm>
              <a:off x="8265815" y="1880020"/>
              <a:ext cx="995240" cy="99524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4A7DBC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7024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b34b4f6-02df-449c-a65a-c0072e1080f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f0682b-8cf7-486b-94e3-0897c0c683d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b34b4f6-02df-449c-a65a-c0072e1080f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b34b4f6-02df-449c-a65a-c0072e1080f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20171020-0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68BC5"/>
      </a:accent1>
      <a:accent2>
        <a:srgbClr val="209791"/>
      </a:accent2>
      <a:accent3>
        <a:srgbClr val="4A7DBC"/>
      </a:accent3>
      <a:accent4>
        <a:srgbClr val="137796"/>
      </a:accent4>
      <a:accent5>
        <a:srgbClr val="297CBF"/>
      </a:accent5>
      <a:accent6>
        <a:srgbClr val="177DA2"/>
      </a:accent6>
      <a:hlink>
        <a:srgbClr val="86BC2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3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268BC5"/>
    </a:accent1>
    <a:accent2>
      <a:srgbClr val="209791"/>
    </a:accent2>
    <a:accent3>
      <a:srgbClr val="4A7DBC"/>
    </a:accent3>
    <a:accent4>
      <a:srgbClr val="137796"/>
    </a:accent4>
    <a:accent5>
      <a:srgbClr val="297CBF"/>
    </a:accent5>
    <a:accent6>
      <a:srgbClr val="177DA2"/>
    </a:accent6>
    <a:hlink>
      <a:srgbClr val="86BC2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268BC5"/>
    </a:accent1>
    <a:accent2>
      <a:srgbClr val="209791"/>
    </a:accent2>
    <a:accent3>
      <a:srgbClr val="4A7DBC"/>
    </a:accent3>
    <a:accent4>
      <a:srgbClr val="137796"/>
    </a:accent4>
    <a:accent5>
      <a:srgbClr val="297CBF"/>
    </a:accent5>
    <a:accent6>
      <a:srgbClr val="177DA2"/>
    </a:accent6>
    <a:hlink>
      <a:srgbClr val="86BC25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268BC5"/>
    </a:accent1>
    <a:accent2>
      <a:srgbClr val="209791"/>
    </a:accent2>
    <a:accent3>
      <a:srgbClr val="4A7DBC"/>
    </a:accent3>
    <a:accent4>
      <a:srgbClr val="137796"/>
    </a:accent4>
    <a:accent5>
      <a:srgbClr val="297CBF"/>
    </a:accent5>
    <a:accent6>
      <a:srgbClr val="177DA2"/>
    </a:accent6>
    <a:hlink>
      <a:srgbClr val="86BC25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268BC5"/>
    </a:accent1>
    <a:accent2>
      <a:srgbClr val="209791"/>
    </a:accent2>
    <a:accent3>
      <a:srgbClr val="4A7DBC"/>
    </a:accent3>
    <a:accent4>
      <a:srgbClr val="137796"/>
    </a:accent4>
    <a:accent5>
      <a:srgbClr val="297CBF"/>
    </a:accent5>
    <a:accent6>
      <a:srgbClr val="177DA2"/>
    </a:accent6>
    <a:hlink>
      <a:srgbClr val="86BC2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286</Words>
  <Application>Microsoft Office PowerPoint</Application>
  <PresentationFormat>宽屏</PresentationFormat>
  <Paragraphs>77</Paragraphs>
  <Slides>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等线</vt:lpstr>
      <vt:lpstr>等线 Light</vt:lpstr>
      <vt:lpstr>微软雅黑</vt:lpstr>
      <vt:lpstr>Arial</vt:lpstr>
      <vt:lpstr>Impact</vt:lpstr>
      <vt:lpstr>Segoe UI Light</vt:lpstr>
      <vt:lpstr>Office 主题​​</vt:lpstr>
      <vt:lpstr>主题5</vt:lpstr>
      <vt:lpstr>OfficePLUS</vt:lpstr>
      <vt:lpstr>LCQ ---局域网即时P2P通讯软件 </vt:lpstr>
      <vt:lpstr>PowerPoint 演示文稿</vt:lpstr>
      <vt:lpstr>产品外观</vt:lpstr>
      <vt:lpstr>软件外观</vt:lpstr>
      <vt:lpstr>功能展示</vt:lpstr>
      <vt:lpstr>功能展示</vt:lpstr>
      <vt:lpstr>代码展示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LCQ 局域网通讯软件 standard template</dc:title>
  <dc:creator>Ulysses Chen</dc:creator>
  <cp:lastModifiedBy>Ulysses Chen</cp:lastModifiedBy>
  <cp:revision>18</cp:revision>
  <dcterms:created xsi:type="dcterms:W3CDTF">2018-12-28T03:14:57Z</dcterms:created>
  <dcterms:modified xsi:type="dcterms:W3CDTF">2018-12-30T01:56:28Z</dcterms:modified>
</cp:coreProperties>
</file>